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6" r:id="rId4"/>
  </p:sldMasterIdLst>
  <p:notesMasterIdLst>
    <p:notesMasterId r:id="rId38"/>
  </p:notesMasterIdLst>
  <p:handoutMasterIdLst>
    <p:handoutMasterId r:id="rId39"/>
  </p:handoutMasterIdLst>
  <p:sldIdLst>
    <p:sldId id="332" r:id="rId5"/>
    <p:sldId id="333" r:id="rId6"/>
    <p:sldId id="348" r:id="rId7"/>
    <p:sldId id="349" r:id="rId8"/>
    <p:sldId id="335" r:id="rId9"/>
    <p:sldId id="336" r:id="rId10"/>
    <p:sldId id="337" r:id="rId11"/>
    <p:sldId id="338" r:id="rId12"/>
    <p:sldId id="366" r:id="rId13"/>
    <p:sldId id="339" r:id="rId14"/>
    <p:sldId id="340" r:id="rId15"/>
    <p:sldId id="345" r:id="rId16"/>
    <p:sldId id="341" r:id="rId17"/>
    <p:sldId id="350" r:id="rId18"/>
    <p:sldId id="351" r:id="rId19"/>
    <p:sldId id="352" r:id="rId20"/>
    <p:sldId id="353" r:id="rId21"/>
    <p:sldId id="361" r:id="rId22"/>
    <p:sldId id="363" r:id="rId23"/>
    <p:sldId id="356" r:id="rId24"/>
    <p:sldId id="357" r:id="rId25"/>
    <p:sldId id="364" r:id="rId26"/>
    <p:sldId id="359" r:id="rId27"/>
    <p:sldId id="360" r:id="rId28"/>
    <p:sldId id="362" r:id="rId29"/>
    <p:sldId id="378" r:id="rId30"/>
    <p:sldId id="373" r:id="rId31"/>
    <p:sldId id="369" r:id="rId32"/>
    <p:sldId id="371" r:id="rId33"/>
    <p:sldId id="343" r:id="rId34"/>
    <p:sldId id="344" r:id="rId35"/>
    <p:sldId id="347" r:id="rId36"/>
    <p:sldId id="346" r:id="rId37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D0"/>
    <a:srgbClr val="231F20"/>
    <a:srgbClr val="E7E7E8"/>
    <a:srgbClr val="FDB714"/>
    <a:srgbClr val="F39445"/>
    <a:srgbClr val="F05422"/>
    <a:srgbClr val="E329C4"/>
    <a:srgbClr val="49BFAB"/>
    <a:srgbClr val="9D9FA2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9D691-DFB4-484A-BA02-42BE8FAFECB6}" type="datetimeFigureOut">
              <a:rPr lang="en-US" smtClean="0"/>
              <a:t>14-Jun-26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D65BB-4286-44FC-8A1D-DE5064303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929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68764-CDD9-4768-ACEA-581C577354C5}" type="datetimeFigureOut">
              <a:rPr lang="en-US" smtClean="0"/>
              <a:t>14-Jun-26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7041B-81C5-4B52-97C5-D3ACAB0CD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776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7041B-81C5-4B52-97C5-D3ACAB0CD1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20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7041B-81C5-4B52-97C5-D3ACAB0CD1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74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C35175D-8603-62C6-C217-F076EAA2B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104100" cy="8554831"/>
          </a:xfrm>
          <a:solidFill>
            <a:srgbClr val="E7E7E8"/>
          </a:solidFill>
        </p:spPr>
        <p:txBody>
          <a:bodyPr anchor="ctr" anchorCtr="0">
            <a:noAutofit/>
          </a:bodyPr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D946110-80F5-6678-C189-B93D9D474CC4}"/>
              </a:ext>
            </a:extLst>
          </p:cNvPr>
          <p:cNvSpPr/>
          <p:nvPr userDrawn="1"/>
        </p:nvSpPr>
        <p:spPr>
          <a:xfrm>
            <a:off x="0" y="8554831"/>
            <a:ext cx="20104100" cy="2753995"/>
          </a:xfrm>
          <a:custGeom>
            <a:avLst/>
            <a:gdLst/>
            <a:ahLst/>
            <a:cxnLst/>
            <a:rect l="l" t="t" r="r" b="b"/>
            <a:pathLst>
              <a:path w="20104100" h="2753995">
                <a:moveTo>
                  <a:pt x="20104095" y="0"/>
                </a:moveTo>
                <a:lnTo>
                  <a:pt x="0" y="0"/>
                </a:lnTo>
                <a:lnTo>
                  <a:pt x="0" y="2753710"/>
                </a:lnTo>
                <a:lnTo>
                  <a:pt x="20104095" y="2753710"/>
                </a:lnTo>
                <a:lnTo>
                  <a:pt x="20104095" y="0"/>
                </a:lnTo>
                <a:close/>
              </a:path>
            </a:pathLst>
          </a:custGeom>
          <a:solidFill>
            <a:srgbClr val="009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96111" y="5807075"/>
            <a:ext cx="1708848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96111" y="7495188"/>
            <a:ext cx="1407287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E4B6163A-70D8-3F9F-1F32-F7DEE65759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111" y="10049360"/>
            <a:ext cx="5522824" cy="885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012626-A864-64AD-6FBE-958017046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94EF7E-68DE-11A9-09C5-FFF9FC246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FBC163-EC02-4E33-F0CA-220C124D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1469" y="10859100"/>
            <a:ext cx="1059180" cy="184666"/>
          </a:xfrm>
        </p:spPr>
        <p:txBody>
          <a:bodyPr/>
          <a:lstStyle/>
          <a:p>
            <a:fld id="{EE6B67AD-FF08-48CC-AC25-1C2A4DE663BA}" type="datetimeFigureOut">
              <a:rPr lang="it-IT" smtClean="0"/>
              <a:t>14/06/2026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302488-D374-5925-A59B-C244F80A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706" y="10859100"/>
            <a:ext cx="1583056" cy="184666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B84970-0AF3-9204-4653-2516D101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06-2DB2-4905-9ECE-84F34A9F05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D90ED-A2A2-7FC0-4FBF-134B011B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4050" y="4511675"/>
            <a:ext cx="12572999" cy="2419349"/>
          </a:xfrm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A0BFD-B578-2E79-7C06-57F84760A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1469" y="10859100"/>
            <a:ext cx="1059180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FF4A26-5081-49B1-B176-F88A692CAD0C}" type="datetime6">
              <a:rPr lang="en-US" smtClean="0"/>
              <a:pPr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1416-29D1-D3CA-3947-59C760426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706" y="10859100"/>
            <a:ext cx="1583056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AFF0F-86CA-0082-BCAA-56417AB6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1708B-30FB-4BE4-B4DA-0702E02F0E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B8622D7D-8727-05CB-AB73-7131043443B3}"/>
              </a:ext>
            </a:extLst>
          </p:cNvPr>
          <p:cNvSpPr/>
          <p:nvPr userDrawn="1"/>
        </p:nvSpPr>
        <p:spPr>
          <a:xfrm>
            <a:off x="1396118" y="6429723"/>
            <a:ext cx="996950" cy="0"/>
          </a:xfrm>
          <a:custGeom>
            <a:avLst/>
            <a:gdLst/>
            <a:ahLst/>
            <a:cxnLst/>
            <a:rect l="l" t="t" r="r" b="b"/>
            <a:pathLst>
              <a:path w="996950">
                <a:moveTo>
                  <a:pt x="0" y="0"/>
                </a:moveTo>
                <a:lnTo>
                  <a:pt x="996583" y="0"/>
                </a:lnTo>
              </a:path>
            </a:pathLst>
          </a:custGeom>
          <a:ln w="985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74FFCEFF-9325-3C8F-D181-11B9AED7ED16}"/>
              </a:ext>
            </a:extLst>
          </p:cNvPr>
          <p:cNvSpPr/>
          <p:nvPr userDrawn="1"/>
        </p:nvSpPr>
        <p:spPr>
          <a:xfrm>
            <a:off x="1396118" y="4878801"/>
            <a:ext cx="996950" cy="0"/>
          </a:xfrm>
          <a:custGeom>
            <a:avLst/>
            <a:gdLst/>
            <a:ahLst/>
            <a:cxnLst/>
            <a:rect l="l" t="t" r="r" b="b"/>
            <a:pathLst>
              <a:path w="996950">
                <a:moveTo>
                  <a:pt x="0" y="0"/>
                </a:moveTo>
                <a:lnTo>
                  <a:pt x="996583" y="0"/>
                </a:lnTo>
              </a:path>
            </a:pathLst>
          </a:custGeom>
          <a:ln w="985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5">
            <a:extLst>
              <a:ext uri="{FF2B5EF4-FFF2-40B4-BE49-F238E27FC236}">
                <a16:creationId xmlns:a16="http://schemas.microsoft.com/office/drawing/2014/main" id="{60B2EDEF-7109-2892-4FA3-79AF99483FF1}"/>
              </a:ext>
            </a:extLst>
          </p:cNvPr>
          <p:cNvSpPr txBox="1"/>
          <p:nvPr userDrawn="1"/>
        </p:nvSpPr>
        <p:spPr>
          <a:xfrm>
            <a:off x="4869753" y="10859100"/>
            <a:ext cx="88963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50">
                <a:solidFill>
                  <a:schemeClr val="bg1"/>
                </a:solidFill>
                <a:latin typeface="Arial"/>
                <a:cs typeface="Arial"/>
              </a:rPr>
              <a:t>confidential</a:t>
            </a:r>
            <a:endParaRPr sz="12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Holder 4">
            <a:extLst>
              <a:ext uri="{FF2B5EF4-FFF2-40B4-BE49-F238E27FC236}">
                <a16:creationId xmlns:a16="http://schemas.microsoft.com/office/drawing/2014/main" id="{087B18A7-1E19-B084-7F8C-9C44906FFB4A}"/>
              </a:ext>
            </a:extLst>
          </p:cNvPr>
          <p:cNvSpPr txBox="1">
            <a:spLocks/>
          </p:cNvSpPr>
          <p:nvPr userDrawn="1"/>
        </p:nvSpPr>
        <p:spPr>
          <a:xfrm>
            <a:off x="1721486" y="10859220"/>
            <a:ext cx="152400" cy="179536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indent="0" algn="ctr">
              <a:lnSpc>
                <a:spcPts val="1430"/>
              </a:lnSpc>
              <a:tabLst/>
            </a:pPr>
            <a:r>
              <a:rPr lang="en-US" spc="-50">
                <a:solidFill>
                  <a:srgbClr val="F58426"/>
                </a:solidFill>
              </a:rPr>
              <a:t>/</a:t>
            </a:r>
          </a:p>
        </p:txBody>
      </p:sp>
      <p:sp>
        <p:nvSpPr>
          <p:cNvPr id="17" name="Holder 4">
            <a:extLst>
              <a:ext uri="{FF2B5EF4-FFF2-40B4-BE49-F238E27FC236}">
                <a16:creationId xmlns:a16="http://schemas.microsoft.com/office/drawing/2014/main" id="{ABB5ECCB-1BDA-CAF4-1897-8C985BE6CE05}"/>
              </a:ext>
            </a:extLst>
          </p:cNvPr>
          <p:cNvSpPr txBox="1">
            <a:spLocks/>
          </p:cNvSpPr>
          <p:nvPr userDrawn="1"/>
        </p:nvSpPr>
        <p:spPr>
          <a:xfrm>
            <a:off x="3480182" y="10859220"/>
            <a:ext cx="152400" cy="179536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indent="0" algn="ctr">
              <a:lnSpc>
                <a:spcPts val="1430"/>
              </a:lnSpc>
              <a:tabLst/>
            </a:pPr>
            <a:r>
              <a:rPr lang="en-US" spc="-50">
                <a:solidFill>
                  <a:srgbClr val="F58426"/>
                </a:solidFill>
              </a:rPr>
              <a:t>/</a:t>
            </a:r>
          </a:p>
        </p:txBody>
      </p:sp>
      <p:sp>
        <p:nvSpPr>
          <p:cNvPr id="18" name="Holder 4">
            <a:extLst>
              <a:ext uri="{FF2B5EF4-FFF2-40B4-BE49-F238E27FC236}">
                <a16:creationId xmlns:a16="http://schemas.microsoft.com/office/drawing/2014/main" id="{99C2B871-C6FE-0D9C-B010-EAEBD14B6D4E}"/>
              </a:ext>
            </a:extLst>
          </p:cNvPr>
          <p:cNvSpPr txBox="1">
            <a:spLocks/>
          </p:cNvSpPr>
          <p:nvPr userDrawn="1"/>
        </p:nvSpPr>
        <p:spPr>
          <a:xfrm>
            <a:off x="4699001" y="10859220"/>
            <a:ext cx="152400" cy="179536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indent="0" algn="ctr">
              <a:lnSpc>
                <a:spcPts val="1430"/>
              </a:lnSpc>
              <a:tabLst/>
            </a:pPr>
            <a:r>
              <a:rPr lang="en-US" spc="-50">
                <a:solidFill>
                  <a:srgbClr val="F58426"/>
                </a:solidFill>
              </a:rPr>
              <a:t>/</a:t>
            </a:r>
          </a:p>
        </p:txBody>
      </p: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6E997E3B-CCA8-4B54-2F0B-E1D7DA0AF8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488" y="418819"/>
            <a:ext cx="3100854" cy="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2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E7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9144-ADEC-2850-3BDC-26BFEFDF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239EC-20EE-EE8E-4687-915A713AD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786C2-77A7-24AE-D0F8-60415EFB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826-CDAB-45BE-B71D-374FA024515F}" type="datetime6">
              <a:rPr lang="en-US" smtClean="0"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04BDC-3D7B-91AA-1158-D303E2312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0E8EE-3BB1-D63F-B258-921D1555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1708B-30FB-4BE4-B4DA-0702E02F0E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74477C-112F-7221-EDE2-A2FDB843808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82713" y="8157700"/>
            <a:ext cx="17338675" cy="1669397"/>
          </a:xfrm>
          <a:noFill/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16C504-FA97-5E3F-1A8B-A673EE593B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224" y="3723024"/>
            <a:ext cx="17352163" cy="452432"/>
          </a:xfrm>
        </p:spPr>
        <p:txBody>
          <a:bodyPr wrap="square" anchor="b">
            <a:spAutoFit/>
          </a:bodyPr>
          <a:lstStyle>
            <a:lvl1pPr>
              <a:defRPr lang="en-US" sz="2600" b="1" smtClean="0">
                <a:solidFill>
                  <a:schemeClr val="accent1"/>
                </a:solidFill>
              </a:defRPr>
            </a:lvl1pPr>
            <a:lvl2pPr>
              <a:defRPr lang="en-US" b="1" smtClean="0"/>
            </a:lvl2pPr>
            <a:lvl3pPr>
              <a:defRPr lang="en-US" b="1" smtClean="0"/>
            </a:lvl3pPr>
            <a:lvl4pPr>
              <a:defRPr lang="en-US" b="1" smtClean="0"/>
            </a:lvl4pPr>
            <a:lvl5pPr>
              <a:defRPr lang="en-US" b="1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2F6A421-CA03-3976-7AC8-15C1677F0B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69224" y="7405228"/>
            <a:ext cx="17352163" cy="480131"/>
          </a:xfrm>
        </p:spPr>
        <p:txBody>
          <a:bodyPr wrap="square" anchor="b">
            <a:spAutoFit/>
          </a:bodyPr>
          <a:lstStyle>
            <a:lvl1pPr>
              <a:defRPr lang="en-US" sz="2800" b="1" smtClean="0">
                <a:solidFill>
                  <a:schemeClr val="accent1"/>
                </a:solidFill>
              </a:defRPr>
            </a:lvl1pPr>
            <a:lvl2pPr>
              <a:defRPr lang="en-US" b="1" smtClean="0"/>
            </a:lvl2pPr>
            <a:lvl3pPr>
              <a:defRPr lang="en-US" b="1" smtClean="0"/>
            </a:lvl3pPr>
            <a:lvl4pPr>
              <a:defRPr lang="en-US" b="1" smtClean="0"/>
            </a:lvl4pPr>
            <a:lvl5pPr>
              <a:defRPr lang="en-US" b="1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19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9144-ADEC-2850-3BDC-26BFEFDF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239EC-20EE-EE8E-4687-915A713AD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713" y="3457075"/>
            <a:ext cx="17338675" cy="2590800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786C2-77A7-24AE-D0F8-60415EFB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826-CDAB-45BE-B71D-374FA024515F}" type="datetime6">
              <a:rPr lang="en-US" smtClean="0"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04BDC-3D7B-91AA-1158-D303E2312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0E8EE-3BB1-D63F-B258-921D1555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1708B-30FB-4BE4-B4DA-0702E02F0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2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CFB62B-3A4D-4DCC-6F1D-8B79CC601A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2050" y="0"/>
            <a:ext cx="10052050" cy="11309350"/>
          </a:xfrm>
          <a:solidFill>
            <a:srgbClr val="E7E7E8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19144-ADEC-2850-3BDC-26BFEFDF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1235075"/>
            <a:ext cx="8135937" cy="1552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239EC-20EE-EE8E-4687-915A713AD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713" y="4806593"/>
            <a:ext cx="8135937" cy="3972282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786C2-77A7-24AE-D0F8-60415EFB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826-CDAB-45BE-B71D-374FA024515F}" type="datetime6">
              <a:rPr lang="en-US" smtClean="0"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04BDC-3D7B-91AA-1158-D303E2312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0E8EE-3BB1-D63F-B258-921D1555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1708B-30FB-4BE4-B4DA-0702E02F0E7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F6B1450-7622-E112-34F5-D08614C4B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225" y="4140854"/>
            <a:ext cx="8149426" cy="492443"/>
          </a:xfrm>
        </p:spPr>
        <p:txBody>
          <a:bodyPr wrap="square" anchor="b">
            <a:spAutoFit/>
          </a:bodyPr>
          <a:lstStyle>
            <a:lvl1pPr>
              <a:defRPr lang="en-US" sz="2600" b="1" smtClean="0">
                <a:solidFill>
                  <a:schemeClr val="accent1"/>
                </a:solidFill>
              </a:defRPr>
            </a:lvl1pPr>
            <a:lvl2pPr>
              <a:defRPr lang="en-US" b="1" smtClean="0"/>
            </a:lvl2pPr>
            <a:lvl3pPr>
              <a:defRPr lang="en-US" b="1" smtClean="0"/>
            </a:lvl3pPr>
            <a:lvl4pPr>
              <a:defRPr lang="en-US" b="1" smtClean="0"/>
            </a:lvl4pPr>
            <a:lvl5pPr>
              <a:defRPr lang="en-US" b="1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458F1-D311-7D35-FCB0-81AB4A04C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0491" y="418819"/>
            <a:ext cx="3100848" cy="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5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5">
            <a:extLst>
              <a:ext uri="{FF2B5EF4-FFF2-40B4-BE49-F238E27FC236}">
                <a16:creationId xmlns:a16="http://schemas.microsoft.com/office/drawing/2014/main" id="{3F5079D0-CA98-7A88-2674-8DF7BA247F15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52050" y="0"/>
            <a:ext cx="10052050" cy="11308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19144-ADEC-2850-3BDC-26BFEFDF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1235075"/>
            <a:ext cx="8135937" cy="1552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239EC-20EE-EE8E-4687-915A713AD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713" y="4806593"/>
            <a:ext cx="8135937" cy="3972282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786C2-77A7-24AE-D0F8-60415EFB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826-CDAB-45BE-B71D-374FA024515F}" type="datetime6">
              <a:rPr lang="en-US" smtClean="0"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04BDC-3D7B-91AA-1158-D303E2312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0E8EE-3BB1-D63F-B258-921D1555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1708B-30FB-4BE4-B4DA-0702E02F0E7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F6B1450-7622-E112-34F5-D08614C4B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225" y="4140854"/>
            <a:ext cx="8149426" cy="492443"/>
          </a:xfrm>
        </p:spPr>
        <p:txBody>
          <a:bodyPr wrap="square" anchor="b">
            <a:spAutoFit/>
          </a:bodyPr>
          <a:lstStyle>
            <a:lvl1pPr>
              <a:defRPr lang="en-US" sz="2600" b="1" smtClean="0">
                <a:solidFill>
                  <a:schemeClr val="accent1"/>
                </a:solidFill>
              </a:defRPr>
            </a:lvl1pPr>
            <a:lvl2pPr>
              <a:defRPr lang="en-US" b="1" smtClean="0"/>
            </a:lvl2pPr>
            <a:lvl3pPr>
              <a:defRPr lang="en-US" b="1" smtClean="0"/>
            </a:lvl3pPr>
            <a:lvl4pPr>
              <a:defRPr lang="en-US" b="1" smtClean="0"/>
            </a:lvl4pPr>
            <a:lvl5pPr>
              <a:defRPr lang="en-US" b="1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E3A1E5BC-3CD7-1641-2555-D7843FA39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488" y="418819"/>
            <a:ext cx="3100854" cy="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9144-ADEC-2850-3BDC-26BFEFDF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786C2-77A7-24AE-D0F8-60415EFB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826-CDAB-45BE-B71D-374FA024515F}" type="datetime6">
              <a:rPr lang="en-US" smtClean="0"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04BDC-3D7B-91AA-1158-D303E2312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0E8EE-3BB1-D63F-B258-921D1555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1708B-30FB-4BE4-B4DA-0702E02F0E7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16C504-FA97-5E3F-1A8B-A673EE593B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2050" y="9678820"/>
            <a:ext cx="8669337" cy="33855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sz="1600" b="0" dirty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2F6A421-CA03-3976-7AC8-15C1677F0B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69225" y="9675484"/>
            <a:ext cx="7082626" cy="338554"/>
          </a:xfrm>
        </p:spPr>
        <p:txBody>
          <a:bodyPr wrap="square" anchor="t" anchorCtr="0">
            <a:spAutoFit/>
          </a:bodyPr>
          <a:lstStyle>
            <a:lvl1pPr>
              <a:defRPr lang="en-US" sz="1600" b="0" smtClean="0">
                <a:solidFill>
                  <a:schemeClr val="tx1"/>
                </a:solidFill>
              </a:defRPr>
            </a:lvl1pPr>
            <a:lvl2pPr>
              <a:defRPr lang="en-US" b="1" smtClean="0"/>
            </a:lvl2pPr>
            <a:lvl3pPr>
              <a:defRPr lang="en-US" b="1" smtClean="0"/>
            </a:lvl3pPr>
            <a:lvl4pPr>
              <a:defRPr lang="en-US" b="1" smtClean="0"/>
            </a:lvl4pPr>
            <a:lvl5pPr>
              <a:defRPr lang="en-US" b="1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0189B129-9809-4518-E9B9-BF9DFA42C67E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382713" y="2911475"/>
            <a:ext cx="7620000" cy="6553200"/>
          </a:xfrm>
          <a:solidFill>
            <a:srgbClr val="E7E7E8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E3EF2A5E-C059-E8CD-D1DF-3560A12C9B5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9975850" y="2911475"/>
            <a:ext cx="7620000" cy="6553200"/>
          </a:xfrm>
          <a:solidFill>
            <a:srgbClr val="E7E7E8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1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E7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9144-ADEC-2850-3BDC-26BFEFDF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786C2-77A7-24AE-D0F8-60415EFB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826-CDAB-45BE-B71D-374FA024515F}" type="datetime6">
              <a:rPr lang="en-US" smtClean="0"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04BDC-3D7B-91AA-1158-D303E2312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0E8EE-3BB1-D63F-B258-921D1555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1708B-30FB-4BE4-B4DA-0702E02F0E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0189B129-9809-4518-E9B9-BF9DFA42C67E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439863" y="2731861"/>
            <a:ext cx="18089108" cy="7865382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3F135-B959-9B46-9A62-4CC677252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4" y="2056836"/>
            <a:ext cx="18970133" cy="8058507"/>
          </a:xfrm>
        </p:spPr>
        <p:txBody>
          <a:bodyPr anchor="t" anchorCtr="0">
            <a:noAutofit/>
          </a:bodyPr>
          <a:lstStyle>
            <a:lvl1pPr marL="301569" indent="-301569">
              <a:spcBef>
                <a:spcPts val="1979"/>
              </a:spcBef>
              <a:buClr>
                <a:schemeClr val="accent1"/>
              </a:buClr>
              <a:tabLst/>
              <a:defRPr sz="3958" b="0" i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130884" indent="-376961">
              <a:spcBef>
                <a:spcPts val="989"/>
              </a:spcBef>
              <a:buClr>
                <a:schemeClr val="tx2"/>
              </a:buClr>
              <a:buFont typeface="System Font Regular"/>
              <a:buChar char="–"/>
              <a:defRPr sz="3298" b="0" i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spcBef>
                <a:spcPts val="1979"/>
              </a:spcBef>
              <a:buClr>
                <a:schemeClr val="accent1"/>
              </a:buClr>
              <a:defRPr sz="2968" b="0" i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spcBef>
                <a:spcPts val="1979"/>
              </a:spcBef>
              <a:buClr>
                <a:schemeClr val="accent1"/>
              </a:buClr>
              <a:defRPr sz="2638" b="0" i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spcBef>
                <a:spcPts val="1979"/>
              </a:spcBef>
              <a:buClr>
                <a:schemeClr val="accent1"/>
              </a:buClr>
              <a:defRPr sz="2638" b="0" i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54945-56C5-A546-9FE2-4ED9AE47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00155" y="10544547"/>
            <a:ext cx="4523423" cy="320729"/>
          </a:xfrm>
        </p:spPr>
        <p:txBody>
          <a:bodyPr/>
          <a:lstStyle>
            <a:lvl1pPr algn="r">
              <a:defRPr sz="1484" b="0" i="0">
                <a:solidFill>
                  <a:schemeClr val="accent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7150619E-7342-2847-944C-5649F6F291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04022-0E17-244C-96F4-76FCA28E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50" y="631117"/>
            <a:ext cx="17339786" cy="1160378"/>
          </a:xfrm>
        </p:spPr>
        <p:txBody>
          <a:bodyPr anchor="t" anchorCtr="0">
            <a:noAutofit/>
          </a:bodyPr>
          <a:lstStyle>
            <a:lvl1pPr>
              <a:defRPr sz="5277" b="0" i="0">
                <a:solidFill>
                  <a:schemeClr val="accent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8D786C2-77A7-24AE-D0F8-60415EFB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1469" y="10859100"/>
            <a:ext cx="1059180" cy="179536"/>
          </a:xfrm>
        </p:spPr>
        <p:txBody>
          <a:bodyPr/>
          <a:lstStyle/>
          <a:p>
            <a:fld id="{DC9A2826-CDAB-45BE-B71D-374FA024515F}" type="datetime6">
              <a:rPr lang="en-US" smtClean="0"/>
              <a:t>June 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FC04BDC-3D7B-91AA-1158-D303E2312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706" y="10859100"/>
            <a:ext cx="1583056" cy="179536"/>
          </a:xfrm>
        </p:spPr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60E8EE-3BB1-D63F-B258-921D15556463}"/>
              </a:ext>
            </a:extLst>
          </p:cNvPr>
          <p:cNvSpPr txBox="1">
            <a:spLocks/>
          </p:cNvSpPr>
          <p:nvPr userDrawn="1"/>
        </p:nvSpPr>
        <p:spPr>
          <a:xfrm>
            <a:off x="1369225" y="10812234"/>
            <a:ext cx="377025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kern="0"/>
            </a:defPPr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D31708B-30FB-4BE4-B4DA-0702E02F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23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398D7D-37C4-9114-0057-4CC252B8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1235075"/>
            <a:ext cx="13698537" cy="15525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B984D-5C05-58AF-527E-D604AB61F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713" y="4511675"/>
            <a:ext cx="17338675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2AC7B-2B37-6073-5C26-8F611C2AA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1469" y="10859100"/>
            <a:ext cx="105918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>
              <a:defRPr lang="en-US" sz="1200" spc="50" smtClean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30"/>
              </a:lnSpc>
            </a:pPr>
            <a:fld id="{0476CE6E-5C3B-4A01-B005-1DA8A4C402CB}" type="datetime6">
              <a:rPr lang="en-US" smtClean="0"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AA13E-63D4-A17C-5E40-9ADAFD185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706" y="10859100"/>
            <a:ext cx="1583056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200" spc="50" dirty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18052-FF5F-D93C-F101-4258CF75D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9225" y="10812234"/>
            <a:ext cx="377025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D31708B-30FB-4BE4-B4DA-0702E02F0E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Holder 4">
            <a:extLst>
              <a:ext uri="{FF2B5EF4-FFF2-40B4-BE49-F238E27FC236}">
                <a16:creationId xmlns:a16="http://schemas.microsoft.com/office/drawing/2014/main" id="{FD7BC5C5-9812-FB72-1A03-79E3B7AAE1ED}"/>
              </a:ext>
            </a:extLst>
          </p:cNvPr>
          <p:cNvSpPr txBox="1">
            <a:spLocks/>
          </p:cNvSpPr>
          <p:nvPr userDrawn="1"/>
        </p:nvSpPr>
        <p:spPr>
          <a:xfrm>
            <a:off x="1721486" y="10859220"/>
            <a:ext cx="152400" cy="179536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indent="0" algn="ctr">
              <a:lnSpc>
                <a:spcPts val="1430"/>
              </a:lnSpc>
              <a:tabLst/>
            </a:pPr>
            <a:r>
              <a:rPr lang="en-US" spc="-50">
                <a:solidFill>
                  <a:srgbClr val="F58426"/>
                </a:solidFill>
              </a:rPr>
              <a:t>/</a:t>
            </a:r>
          </a:p>
        </p:txBody>
      </p:sp>
      <p:sp>
        <p:nvSpPr>
          <p:cNvPr id="15" name="Holder 4">
            <a:extLst>
              <a:ext uri="{FF2B5EF4-FFF2-40B4-BE49-F238E27FC236}">
                <a16:creationId xmlns:a16="http://schemas.microsoft.com/office/drawing/2014/main" id="{14D9E1C8-CA9A-7B99-4C93-60DCEE8D4905}"/>
              </a:ext>
            </a:extLst>
          </p:cNvPr>
          <p:cNvSpPr txBox="1">
            <a:spLocks/>
          </p:cNvSpPr>
          <p:nvPr userDrawn="1"/>
        </p:nvSpPr>
        <p:spPr>
          <a:xfrm>
            <a:off x="3481706" y="10859220"/>
            <a:ext cx="152400" cy="179536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indent="0" algn="ctr">
              <a:lnSpc>
                <a:spcPts val="1430"/>
              </a:lnSpc>
              <a:tabLst/>
            </a:pPr>
            <a:r>
              <a:rPr lang="en-US" spc="-50">
                <a:solidFill>
                  <a:srgbClr val="F58426"/>
                </a:solidFill>
              </a:rPr>
              <a:t>/</a:t>
            </a:r>
          </a:p>
        </p:txBody>
      </p:sp>
      <p:sp>
        <p:nvSpPr>
          <p:cNvPr id="16" name="Holder 4">
            <a:extLst>
              <a:ext uri="{FF2B5EF4-FFF2-40B4-BE49-F238E27FC236}">
                <a16:creationId xmlns:a16="http://schemas.microsoft.com/office/drawing/2014/main" id="{D716503D-B720-C156-C7D6-5443E57281D6}"/>
              </a:ext>
            </a:extLst>
          </p:cNvPr>
          <p:cNvSpPr txBox="1">
            <a:spLocks/>
          </p:cNvSpPr>
          <p:nvPr userDrawn="1"/>
        </p:nvSpPr>
        <p:spPr>
          <a:xfrm>
            <a:off x="3480182" y="10859220"/>
            <a:ext cx="152400" cy="179536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indent="0" algn="ctr">
              <a:lnSpc>
                <a:spcPts val="1430"/>
              </a:lnSpc>
              <a:tabLst/>
            </a:pPr>
            <a:r>
              <a:rPr lang="en-US" spc="-50">
                <a:solidFill>
                  <a:srgbClr val="F58426"/>
                </a:solidFill>
              </a:rPr>
              <a:t>/</a:t>
            </a:r>
          </a:p>
        </p:txBody>
      </p:sp>
      <p:sp>
        <p:nvSpPr>
          <p:cNvPr id="17" name="object 45">
            <a:extLst>
              <a:ext uri="{FF2B5EF4-FFF2-40B4-BE49-F238E27FC236}">
                <a16:creationId xmlns:a16="http://schemas.microsoft.com/office/drawing/2014/main" id="{C0634E71-7CEB-81EE-144D-0F563AB2F9C7}"/>
              </a:ext>
            </a:extLst>
          </p:cNvPr>
          <p:cNvSpPr txBox="1"/>
          <p:nvPr userDrawn="1"/>
        </p:nvSpPr>
        <p:spPr>
          <a:xfrm>
            <a:off x="4869753" y="10859100"/>
            <a:ext cx="88963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50">
                <a:solidFill>
                  <a:srgbClr val="231F20"/>
                </a:solidFill>
                <a:latin typeface="Arial"/>
                <a:cs typeface="Arial"/>
              </a:rPr>
              <a:t>confidential</a:t>
            </a:r>
            <a:endParaRPr sz="120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9" name="Holder 4">
            <a:extLst>
              <a:ext uri="{FF2B5EF4-FFF2-40B4-BE49-F238E27FC236}">
                <a16:creationId xmlns:a16="http://schemas.microsoft.com/office/drawing/2014/main" id="{2C5CCCA6-1CAE-23CB-1055-9F78DEFE8912}"/>
              </a:ext>
            </a:extLst>
          </p:cNvPr>
          <p:cNvSpPr txBox="1">
            <a:spLocks/>
          </p:cNvSpPr>
          <p:nvPr userDrawn="1"/>
        </p:nvSpPr>
        <p:spPr>
          <a:xfrm>
            <a:off x="4699001" y="10859220"/>
            <a:ext cx="152400" cy="179536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indent="0" algn="ctr">
              <a:lnSpc>
                <a:spcPts val="1430"/>
              </a:lnSpc>
              <a:tabLst/>
            </a:pPr>
            <a:r>
              <a:rPr lang="en-US" spc="-50">
                <a:solidFill>
                  <a:srgbClr val="F58426"/>
                </a:solidFill>
              </a:rPr>
              <a:t>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2E26F-E2DA-ECEA-FFE0-16A11C98C37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0491" y="418819"/>
            <a:ext cx="3100848" cy="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2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4" r:id="rId9"/>
    <p:sldLayoutId id="2147483685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1060450" y="6264275"/>
            <a:ext cx="8149426" cy="892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>
                <a:solidFill>
                  <a:schemeClr val="bg1"/>
                </a:solidFill>
              </a:rPr>
              <a:t>April 2025</a:t>
            </a:r>
          </a:p>
        </p:txBody>
      </p:sp>
    </p:spTree>
    <p:extLst>
      <p:ext uri="{BB962C8B-B14F-4D97-AF65-F5344CB8AC3E}">
        <p14:creationId xmlns:p14="http://schemas.microsoft.com/office/powerpoint/2010/main" val="336540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9" y="4587875"/>
            <a:ext cx="8135937" cy="6111875"/>
          </a:xfrm>
        </p:spPr>
        <p:txBody>
          <a:bodyPr/>
          <a:lstStyle/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  <a:cs typeface="Arial"/>
              </a:rPr>
              <a:t>Ultra-fast data acquisition, conversion and transmission</a:t>
            </a:r>
            <a:endParaRPr lang="x-none" sz="1800" dirty="0">
              <a:solidFill>
                <a:schemeClr val="tx1"/>
              </a:solidFill>
              <a:latin typeface="+mj-lt"/>
              <a:cs typeface="Arial"/>
            </a:endParaRPr>
          </a:p>
          <a:p>
            <a:pPr marL="342900" indent="-342900">
              <a:buFont typeface="Calibri" panose="020F050202020403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Versatile configuration</a:t>
            </a:r>
          </a:p>
          <a:p>
            <a:pPr marL="342900" indent="-342900">
              <a:buFont typeface="Calibri" panose="020F050202020403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PC-based calibration and monitoring</a:t>
            </a: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  <a:cs typeface="Arial"/>
              </a:rPr>
              <a:t>Built for hazardous areas – Intrinsically interfaces with safety barriers</a:t>
            </a: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Legal for trade available</a:t>
            </a:r>
            <a:endParaRPr lang="x-none" sz="18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Calibri" panose="020F050202020403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  <a:cs typeface="Arial"/>
              </a:rPr>
              <a:t>Frequency acquisition AC/DC signal up to 1000 Hz</a:t>
            </a:r>
          </a:p>
          <a:p>
            <a:pPr marL="342900" indent="-342900">
              <a:buFont typeface="Calibri" panose="020F050202020403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Joint fieldbus and analog output protocol installation</a:t>
            </a:r>
          </a:p>
          <a:p>
            <a:pPr marL="342900" indent="-342900">
              <a:buFont typeface="Calibri" panose="020F050202020403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Removable terminal blocks</a:t>
            </a:r>
            <a:endParaRPr lang="x-none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3368407"/>
            <a:ext cx="5333999" cy="1187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High-speed performance for demanding applications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5158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10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301876"/>
            <a:ext cx="7221537" cy="7620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WT14 Weight Transmitter 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444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590800"/>
            <a:ext cx="7221537" cy="1552575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WT14 Key applications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3825607"/>
            <a:ext cx="9749625" cy="62486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Hopper / batch dosing</a:t>
            </a:r>
            <a:endParaRPr lang="en-US"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Tighter cut-off, less pre-act correction</a:t>
            </a:r>
            <a:endParaRPr lang="en-US"/>
          </a:p>
          <a:p>
            <a:pPr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Loss-in-weight feeding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pPr lvl="1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Stable fast improve control loop stability </a:t>
            </a:r>
            <a:endParaRPr lang="en-US"/>
          </a:p>
          <a:p>
            <a:pPr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Drum / container filling on conveyor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pPr lvl="1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Shorter dwell time, better throughput, setpoint timing handles cut-off</a:t>
            </a:r>
            <a:endParaRPr lang="en-US"/>
          </a:p>
          <a:p>
            <a:pPr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High-throughput platform / floor scales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pPr lvl="1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Cycle rate, not dynamic load; go/no-go via two setpoints</a:t>
            </a:r>
            <a:endParaRPr lang="en-US"/>
          </a:p>
          <a:p>
            <a:pPr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Check weighing</a:t>
            </a:r>
            <a:endParaRPr lang="en-US"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Fast pass/fail, packaging, bagging, tanks</a:t>
            </a:r>
            <a:endParaRPr lang="en-US"/>
          </a:p>
          <a:p>
            <a:pPr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Legal-for-trade with speed requirement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pPr lvl="1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OIML R76 + fast response in a DIN-rail package, more cost-effective than the WT15 for this use case</a:t>
            </a:r>
            <a:endParaRPr lang="en-US"/>
          </a:p>
          <a:p>
            <a:pPr marL="0" indent="0">
              <a:buNone/>
            </a:pPr>
            <a:endParaRPr lang="en-US" b="1"/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550972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11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2240490-804F-0122-2145-99F0141F8AD4}"/>
              </a:ext>
            </a:extLst>
          </p:cNvPr>
          <p:cNvSpPr/>
          <p:nvPr/>
        </p:nvSpPr>
        <p:spPr>
          <a:xfrm>
            <a:off x="6693066" y="1354452"/>
            <a:ext cx="3352800" cy="1570567"/>
          </a:xfrm>
          <a:prstGeom prst="wedgeRoundRectCallout">
            <a:avLst>
              <a:gd name="adj1" fmla="val -90963"/>
              <a:gd name="adj2" fmla="val -99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/>
              <a:t>Good response time</a:t>
            </a:r>
          </a:p>
        </p:txBody>
      </p:sp>
    </p:spTree>
    <p:extLst>
      <p:ext uri="{BB962C8B-B14F-4D97-AF65-F5344CB8AC3E}">
        <p14:creationId xmlns:p14="http://schemas.microsoft.com/office/powerpoint/2010/main" val="1276230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4511675"/>
            <a:ext cx="7221537" cy="1447800"/>
          </a:xfrm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  <a:latin typeface="+mj-lt"/>
              </a:rPr>
              <a:t>WT14</a:t>
            </a:r>
            <a:br>
              <a:rPr lang="en-US" sz="4000" b="1">
                <a:solidFill>
                  <a:schemeClr val="bg1"/>
                </a:solidFill>
                <a:latin typeface="+mj-lt"/>
              </a:rPr>
            </a:br>
            <a:r>
              <a:rPr lang="en-US" sz="4000" b="1">
                <a:solidFill>
                  <a:schemeClr val="bg1"/>
                </a:solidFill>
                <a:latin typeface="+mj-lt"/>
              </a:rPr>
              <a:t>Application example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5883275"/>
            <a:ext cx="10668000" cy="1079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High-speed filling system layout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550972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12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31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590800"/>
            <a:ext cx="7221537" cy="1552575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WT14 Technical details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9" y="4114800"/>
            <a:ext cx="8135937" cy="6111875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Measuring range: -3.9 ÷+3.9 mV/V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Display: 6 digit, 7-segment LED red, height 14mm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A/D Converter: 24 bit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Excitation voltage: 5 </a:t>
            </a:r>
            <a:r>
              <a:rPr lang="en-US" sz="1800" err="1">
                <a:solidFill>
                  <a:schemeClr val="tx1"/>
                </a:solidFill>
                <a:latin typeface="+mj-lt"/>
              </a:rPr>
              <a:t>Vdc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 (max 8 -350</a:t>
            </a:r>
            <a:r>
              <a:rPr lang="el-GR" sz="1800">
                <a:solidFill>
                  <a:schemeClr val="tx1"/>
                </a:solidFill>
                <a:latin typeface="+mj-lt"/>
              </a:rPr>
              <a:t>Ω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LCs)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Logic output: 2 </a:t>
            </a:r>
            <a:r>
              <a:rPr lang="en-US" sz="1800" err="1">
                <a:solidFill>
                  <a:schemeClr val="tx1"/>
                </a:solidFill>
                <a:latin typeface="+mj-lt"/>
              </a:rPr>
              <a:t>opto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-isolated outputs; max 24Vdc/100 mA each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Logic input: 2 </a:t>
            </a:r>
            <a:r>
              <a:rPr lang="en-US" sz="1800" err="1">
                <a:solidFill>
                  <a:schemeClr val="tx1"/>
                </a:solidFill>
                <a:latin typeface="+mj-lt"/>
              </a:rPr>
              <a:t>opto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-isolated inputs 24 </a:t>
            </a:r>
            <a:r>
              <a:rPr lang="en-US" sz="1800" err="1">
                <a:solidFill>
                  <a:schemeClr val="tx1"/>
                </a:solidFill>
                <a:latin typeface="+mj-lt"/>
              </a:rPr>
              <a:t>Vdc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 PNP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Serial port: 1 USB device + 1 RS232C + 1 RS485/ Fieldbus; ASCII or Modbus RTU protocol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Temperature drift analog output: 0.001% FS / °C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Power supply: 12 ÷24 </a:t>
            </a:r>
            <a:r>
              <a:rPr lang="en-US" sz="1800" err="1">
                <a:solidFill>
                  <a:schemeClr val="tx1"/>
                </a:solidFill>
                <a:latin typeface="+mj-lt"/>
              </a:rPr>
              <a:t>Vdc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 ±15% 5W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7242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13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2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3368407"/>
            <a:ext cx="6934200" cy="1187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Smart load cell junction box for reliable industrial weighing systems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54792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14 | WT Series  Presentation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301876"/>
            <a:ext cx="7221537" cy="7620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WT05 Weight Transmitter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9" y="4587875"/>
            <a:ext cx="8135937" cy="6111875"/>
          </a:xfrm>
        </p:spPr>
        <p:txBody>
          <a:bodyPr/>
          <a:lstStyle/>
          <a:p>
            <a:pPr marL="300990" marR="697865" indent="-300990"/>
            <a:r>
              <a:rPr lang="en-US" sz="1800" dirty="0">
                <a:solidFill>
                  <a:schemeClr val="tx1"/>
                </a:solidFill>
                <a:latin typeface="+mj-lt"/>
              </a:rPr>
              <a:t>Suitable for use in any industrial weighing system</a:t>
            </a:r>
            <a:endParaRPr lang="en-US" dirty="0"/>
          </a:p>
          <a:p>
            <a:pPr marL="300990" indent="-300990"/>
            <a:r>
              <a:rPr lang="en-US" sz="1800" dirty="0">
                <a:solidFill>
                  <a:schemeClr val="tx1"/>
                </a:solidFill>
                <a:latin typeface="+mj-lt"/>
                <a:cs typeface="Arial"/>
              </a:rPr>
              <a:t>Supports up to 8 LCs( multichannel , no JBOX required )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300990" marR="1328420" indent="-300990"/>
            <a:r>
              <a:rPr lang="en-US" sz="1800" dirty="0">
                <a:solidFill>
                  <a:schemeClr val="tx1"/>
                </a:solidFill>
                <a:latin typeface="+mj-lt"/>
                <a:cs typeface="Arial"/>
              </a:rPr>
              <a:t>Field and remote fault diagnostics and automatic recalibration of new LCs.</a:t>
            </a:r>
          </a:p>
          <a:p>
            <a:pPr marL="300990" marR="560070" indent="-300990"/>
            <a:r>
              <a:rPr lang="en-US" sz="1800" dirty="0">
                <a:solidFill>
                  <a:schemeClr val="tx1"/>
                </a:solidFill>
                <a:latin typeface="+mj-lt"/>
              </a:rPr>
              <a:t>Configurable via dedicated PC software or directly from the Master.</a:t>
            </a:r>
          </a:p>
          <a:p>
            <a:pPr marL="300990" marR="5080" indent="-300990"/>
            <a:r>
              <a:rPr lang="en-US" sz="1800" dirty="0">
                <a:solidFill>
                  <a:schemeClr val="tx1"/>
                </a:solidFill>
                <a:latin typeface="+mj-lt"/>
              </a:rPr>
              <a:t>VTW Connect software for enhanced configuration and management.</a:t>
            </a:r>
          </a:p>
          <a:p>
            <a:pPr marL="300990" marR="629285" indent="-300990"/>
            <a:r>
              <a:rPr lang="en-US" sz="1800" dirty="0">
                <a:solidFill>
                  <a:schemeClr val="tx1"/>
                </a:solidFill>
                <a:latin typeface="+mj-lt"/>
              </a:rPr>
              <a:t>Removable terminal blocks for convenient electrical connections</a:t>
            </a:r>
            <a:endParaRPr lang="x-none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D459E-27B4-09CE-4B58-951CF8CE629E}"/>
              </a:ext>
            </a:extLst>
          </p:cNvPr>
          <p:cNvSpPr/>
          <p:nvPr/>
        </p:nvSpPr>
        <p:spPr>
          <a:xfrm>
            <a:off x="10555541" y="2308595"/>
            <a:ext cx="9292100" cy="7132230"/>
          </a:xfrm>
          <a:prstGeom prst="rect">
            <a:avLst/>
          </a:prstGeom>
          <a:ln>
            <a:solidFill>
              <a:srgbClr val="0093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device&#10;&#10;AI-generated content may be incorrect.">
            <a:extLst>
              <a:ext uri="{FF2B5EF4-FFF2-40B4-BE49-F238E27FC236}">
                <a16:creationId xmlns:a16="http://schemas.microsoft.com/office/drawing/2014/main" id="{9CA0A36D-290F-BF6C-26F9-C92195881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4131" y="2476432"/>
            <a:ext cx="7657120" cy="5158062"/>
          </a:xfrm>
          <a:prstGeom prst="rect">
            <a:avLst/>
          </a:prstGeom>
          <a:effectLst>
            <a:outerShdw blurRad="254000" dist="469900" dir="474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0240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844676"/>
            <a:ext cx="7221537" cy="6858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WT05 Technical details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7242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15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A6C52-FFF6-12B2-71B9-1E151ACC828F}"/>
              </a:ext>
            </a:extLst>
          </p:cNvPr>
          <p:cNvSpPr/>
          <p:nvPr/>
        </p:nvSpPr>
        <p:spPr>
          <a:xfrm>
            <a:off x="-35112" y="2987675"/>
            <a:ext cx="20137344" cy="6373091"/>
          </a:xfrm>
          <a:prstGeom prst="rect">
            <a:avLst/>
          </a:prstGeom>
          <a:solidFill>
            <a:srgbClr val="E7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F0E8AA7-AA2B-0F83-4477-6D760526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73" y="3859213"/>
            <a:ext cx="8135937" cy="6111875"/>
          </a:xfrm>
        </p:spPr>
        <p:txBody>
          <a:bodyPr/>
          <a:lstStyle/>
          <a:p>
            <a:pPr marL="355600" indent="-342900">
              <a:spcBef>
                <a:spcPts val="115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Transducer</a:t>
            </a:r>
            <a:r>
              <a:rPr lang="en-US" sz="2200" b="1" spc="-2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input</a:t>
            </a:r>
            <a:r>
              <a:rPr lang="en-US" sz="2200" b="1" spc="-1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voltage:</a:t>
            </a:r>
            <a:r>
              <a:rPr lang="en-US" sz="2200" b="1" spc="-3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5</a:t>
            </a:r>
            <a:r>
              <a:rPr lang="en-US" sz="2200" spc="-3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Vcc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(max</a:t>
            </a:r>
            <a:r>
              <a:rPr lang="en-US" sz="2200" spc="-3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16</a:t>
            </a:r>
            <a:r>
              <a:rPr lang="en-US" sz="2200" spc="-3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load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cells</a:t>
            </a:r>
            <a:r>
              <a:rPr lang="en-US" sz="2200" spc="-3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spc="-10">
                <a:solidFill>
                  <a:schemeClr val="tx1"/>
                </a:solidFill>
                <a:latin typeface="+mj-lt"/>
                <a:cs typeface="Microsoft Sans Serif"/>
              </a:rPr>
              <a:t>350</a:t>
            </a:r>
            <a:r>
              <a:rPr lang="el-GR" sz="2200" spc="-10">
                <a:solidFill>
                  <a:schemeClr val="tx1"/>
                </a:solidFill>
                <a:latin typeface="+mj-lt"/>
                <a:cs typeface="Calibri"/>
              </a:rPr>
              <a:t>Ω</a:t>
            </a:r>
            <a:r>
              <a:rPr lang="el-GR" sz="2200" spc="-10">
                <a:solidFill>
                  <a:schemeClr val="tx1"/>
                </a:solidFill>
                <a:latin typeface="+mj-lt"/>
                <a:cs typeface="Microsoft Sans Serif"/>
              </a:rPr>
              <a:t>)</a:t>
            </a:r>
            <a:endParaRPr lang="el-GR" sz="220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105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Measuring</a:t>
            </a:r>
            <a:r>
              <a:rPr lang="en-US" sz="2200" b="1" spc="-1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range:</a:t>
            </a:r>
            <a:r>
              <a:rPr lang="en-US" sz="2200" spc="-1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spc="-10">
                <a:solidFill>
                  <a:schemeClr val="tx1"/>
                </a:solidFill>
                <a:latin typeface="+mj-lt"/>
                <a:cs typeface="Microsoft Sans Serif"/>
              </a:rPr>
              <a:t>-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3.9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mV/V</a:t>
            </a:r>
            <a:r>
              <a:rPr lang="en-US" sz="2200" spc="-3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÷</a:t>
            </a:r>
            <a:r>
              <a:rPr lang="en-US" sz="2200" spc="-3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+3.9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spc="-20">
                <a:solidFill>
                  <a:schemeClr val="tx1"/>
                </a:solidFill>
                <a:latin typeface="+mj-lt"/>
                <a:cs typeface="Microsoft Sans Serif"/>
              </a:rPr>
              <a:t>mV/V</a:t>
            </a:r>
            <a:endParaRPr lang="en-US" sz="220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Input</a:t>
            </a:r>
            <a:r>
              <a:rPr lang="en-US" sz="2200" b="1" spc="-3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sensitivity:</a:t>
            </a:r>
            <a:r>
              <a:rPr lang="en-US" sz="2200" b="1" spc="-3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0.02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l-GR" sz="2200">
                <a:solidFill>
                  <a:schemeClr val="tx1"/>
                </a:solidFill>
                <a:latin typeface="+mj-lt"/>
                <a:cs typeface="Microsoft Sans Serif"/>
              </a:rPr>
              <a:t>μ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V</a:t>
            </a:r>
            <a:r>
              <a:rPr lang="en-US" sz="2200" spc="-4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min</a:t>
            </a:r>
            <a:endParaRPr lang="en-US" sz="220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0665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Output</a:t>
            </a:r>
            <a:r>
              <a:rPr lang="en-US" sz="2200" b="1" spc="-3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linearity:</a:t>
            </a:r>
            <a:r>
              <a:rPr lang="en-US" sz="2200" b="1" spc="-2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&lt;</a:t>
            </a:r>
            <a:r>
              <a:rPr lang="en-US" sz="2200" spc="-4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0.01%</a:t>
            </a:r>
            <a:r>
              <a:rPr lang="en-US" sz="2200" spc="-4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FS</a:t>
            </a:r>
            <a:endParaRPr lang="en-US" sz="220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Gain</a:t>
            </a:r>
            <a:r>
              <a:rPr lang="en-US" sz="2200" b="1" spc="-3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drift:</a:t>
            </a:r>
            <a:r>
              <a:rPr lang="en-US" sz="2200" b="1" spc="-1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&lt;</a:t>
            </a:r>
            <a:r>
              <a:rPr lang="en-US" sz="2200" spc="-2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0.0003%</a:t>
            </a:r>
            <a:r>
              <a:rPr lang="en-US" sz="2200" spc="-1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FS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/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°C</a:t>
            </a:r>
            <a:endParaRPr lang="en-US" sz="220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A/D</a:t>
            </a:r>
            <a:r>
              <a:rPr lang="en-US" sz="2200" b="1" spc="-3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Converter:</a:t>
            </a:r>
            <a:r>
              <a:rPr lang="en-US" sz="2200" b="1" spc="-2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24</a:t>
            </a:r>
            <a:r>
              <a:rPr lang="en-US" sz="2200" spc="-2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bit</a:t>
            </a:r>
            <a:endParaRPr lang="en-US" sz="220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Internal</a:t>
            </a:r>
            <a:r>
              <a:rPr lang="en-US" sz="2200" b="1" spc="-4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Resolution:</a:t>
            </a:r>
            <a:r>
              <a:rPr lang="en-US" sz="2200" b="1" spc="-3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&gt;</a:t>
            </a:r>
            <a:r>
              <a:rPr lang="en-US" sz="2200" spc="-4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8,000,000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spc="-10">
                <a:solidFill>
                  <a:schemeClr val="tx1"/>
                </a:solidFill>
                <a:latin typeface="+mj-lt"/>
                <a:cs typeface="Microsoft Sans Serif"/>
              </a:rPr>
              <a:t>divisions</a:t>
            </a:r>
            <a:endParaRPr lang="en-US" sz="220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Frequency</a:t>
            </a:r>
            <a:r>
              <a:rPr lang="en-US" sz="2200" b="1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signal</a:t>
            </a:r>
            <a:r>
              <a:rPr lang="en-US" sz="2200" b="1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acquisition:</a:t>
            </a:r>
            <a:r>
              <a:rPr lang="en-US" sz="2200" b="1" spc="-1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25</a:t>
            </a:r>
            <a:r>
              <a:rPr lang="en-US" sz="2200" spc="-3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÷</a:t>
            </a:r>
            <a:r>
              <a:rPr lang="en-US" sz="2200" spc="-4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400</a:t>
            </a:r>
            <a:r>
              <a:rPr lang="en-US" sz="2200" spc="-2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Hz</a:t>
            </a:r>
            <a:r>
              <a:rPr lang="en-US" sz="2200" spc="-3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(4</a:t>
            </a:r>
            <a:r>
              <a:rPr lang="en-US" sz="2200" spc="-3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load</a:t>
            </a:r>
            <a:r>
              <a:rPr lang="en-US" sz="2200" spc="-3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spc="-10">
                <a:solidFill>
                  <a:schemeClr val="tx1"/>
                </a:solidFill>
                <a:latin typeface="+mj-lt"/>
                <a:cs typeface="Microsoft Sans Serif"/>
              </a:rPr>
              <a:t>cells)</a:t>
            </a:r>
            <a:endParaRPr lang="en-US" sz="220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Filter:</a:t>
            </a:r>
            <a:r>
              <a:rPr lang="en-US" sz="2200" b="1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Selectable</a:t>
            </a:r>
            <a:r>
              <a:rPr lang="en-US" sz="2200" spc="-2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from</a:t>
            </a:r>
            <a:r>
              <a:rPr lang="en-US" sz="2200" spc="-2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0.25</a:t>
            </a:r>
            <a:r>
              <a:rPr lang="en-US" sz="2200" spc="-3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Hz</a:t>
            </a:r>
            <a:r>
              <a:rPr lang="en-US" sz="2200" spc="-2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to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25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Hz</a:t>
            </a:r>
            <a:endParaRPr lang="en-US" sz="220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Power</a:t>
            </a:r>
            <a:r>
              <a:rPr lang="en-US" sz="2200" b="1" spc="-1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supply:</a:t>
            </a:r>
            <a:r>
              <a:rPr lang="en-US" sz="2200" b="1" spc="-1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spc="-10">
                <a:solidFill>
                  <a:schemeClr val="tx1"/>
                </a:solidFill>
                <a:latin typeface="+mj-lt"/>
                <a:cs typeface="Microsoft Sans Serif"/>
              </a:rPr>
              <a:t>12-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24</a:t>
            </a:r>
            <a:r>
              <a:rPr lang="en-US" sz="2200" spc="-1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Vcc</a:t>
            </a:r>
            <a:r>
              <a:rPr lang="en-US" sz="2200" spc="-20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±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15%</a:t>
            </a:r>
            <a:r>
              <a:rPr lang="en-US" sz="2200" spc="-2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-</a:t>
            </a:r>
            <a:r>
              <a:rPr lang="en-US" sz="2200" spc="-1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Power</a:t>
            </a:r>
            <a:r>
              <a:rPr lang="en-US" sz="2200" spc="-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3</a:t>
            </a:r>
            <a:r>
              <a:rPr lang="en-US" sz="2200" spc="-35">
                <a:solidFill>
                  <a:schemeClr val="tx1"/>
                </a:solidFill>
                <a:latin typeface="+mj-lt"/>
                <a:cs typeface="Microsoft Sans Serif"/>
              </a:rPr>
              <a:t> </a:t>
            </a:r>
            <a:r>
              <a:rPr lang="en-US" sz="2200" spc="-50">
                <a:solidFill>
                  <a:schemeClr val="tx1"/>
                </a:solidFill>
                <a:latin typeface="+mj-lt"/>
                <a:cs typeface="Microsoft Sans Serif"/>
              </a:rPr>
              <a:t>W</a:t>
            </a:r>
            <a:endParaRPr lang="en-US" sz="2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3388683-006C-FCE5-4FE6-6878040DA20F}"/>
              </a:ext>
            </a:extLst>
          </p:cNvPr>
          <p:cNvSpPr txBox="1">
            <a:spLocks/>
          </p:cNvSpPr>
          <p:nvPr/>
        </p:nvSpPr>
        <p:spPr>
          <a:xfrm>
            <a:off x="9559738" y="3859213"/>
            <a:ext cx="9712512" cy="61118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01569" indent="-301569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395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1130884" indent="-376961" algn="l" defTabSz="914400" rtl="0" eaLnBrk="1" latinLnBrk="0" hangingPunct="1">
              <a:lnSpc>
                <a:spcPct val="100000"/>
              </a:lnSpc>
              <a:spcBef>
                <a:spcPts val="989"/>
              </a:spcBef>
              <a:buClr>
                <a:schemeClr val="tx2"/>
              </a:buClr>
              <a:buFont typeface="System Font Regular"/>
              <a:buChar char="–"/>
              <a:defRPr sz="329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96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42900">
              <a:spcBef>
                <a:spcPts val="109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Isolation: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Class III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Installation category: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Cat. II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Temperature range: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-10 / +50 °C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Serial port: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 USB device + 1 RS232C + 1 RS485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Microcontroller: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32bit ARM Cortex M0+, 128KB 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flash,reprogrammable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 on- board from USB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Data storage: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4 Kbytes</a:t>
            </a: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Electrical connection: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Removable screw terminal, 3.81mm pitch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Dimensions: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98 x 90 x 40 mm (L x H x D)</a:t>
            </a:r>
          </a:p>
          <a:p>
            <a:pPr marL="355600" marR="508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Mounting type: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Fixing with 4 screws or on support for DIN bar or      OMEGA bar</a:t>
            </a:r>
          </a:p>
          <a:p>
            <a:pPr marL="355600" indent="-342900">
              <a:spcBef>
                <a:spcPts val="1005"/>
              </a:spcBef>
              <a:tabLst>
                <a:tab pos="241300" algn="l"/>
              </a:tabLst>
            </a:pPr>
            <a:endParaRPr lang="en-US" sz="1800" spc="-5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12700" indent="0">
              <a:spcBef>
                <a:spcPts val="1005"/>
              </a:spcBef>
              <a:buFont typeface="Arial" panose="020B0604020202020204" pitchFamily="34" charset="0"/>
              <a:buNone/>
              <a:tabLst>
                <a:tab pos="241300" algn="l"/>
              </a:tabLst>
            </a:pPr>
            <a:endParaRPr lang="en-US" sz="18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2580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3368407"/>
            <a:ext cx="7620000" cy="1187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Advanced digital weight transmitter for multi-channel industrial applications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35540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16 | WT Series  Presentation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301876"/>
            <a:ext cx="7221537" cy="7620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WT68 Weight Transmitter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9" y="4587875"/>
            <a:ext cx="8135937" cy="6111875"/>
          </a:xfrm>
        </p:spPr>
        <p:txBody>
          <a:bodyPr/>
          <a:lstStyle/>
          <a:p>
            <a:pPr marL="300990" marR="1323340" indent="-300990">
              <a:spcBef>
                <a:spcPts val="1210"/>
              </a:spcBef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Unique product &amp; Ideal for all industrial applications</a:t>
            </a:r>
            <a:endParaRPr lang="en-US"/>
          </a:p>
          <a:p>
            <a:pPr marL="300990" indent="-300990"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Easy to install and mount on DIN rail.</a:t>
            </a:r>
          </a:p>
          <a:p>
            <a:pPr marL="300990" marR="1319530" indent="-300990">
              <a:spcBef>
                <a:spcPts val="1060"/>
              </a:spcBef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Advanced technology for weighing and measuring systems.</a:t>
            </a:r>
          </a:p>
          <a:p>
            <a:pPr marL="300990" marR="556260" indent="-300990">
              <a:spcBef>
                <a:spcPts val="1005"/>
              </a:spcBef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Converts the mV signal to a high-resolution digital signal (24 bit)</a:t>
            </a:r>
          </a:p>
          <a:p>
            <a:pPr marL="300990" indent="-300990"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  <a:cs typeface="Arial"/>
              </a:rPr>
              <a:t>Displays up to 8 channels separately.</a:t>
            </a:r>
          </a:p>
          <a:p>
            <a:pPr marL="300990" indent="-300990"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Integrates as a slave in various network types.</a:t>
            </a:r>
          </a:p>
          <a:p>
            <a:pPr marL="300990" marR="1323340" indent="-300990">
              <a:spcBef>
                <a:spcPts val="1065"/>
              </a:spcBef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Supports various serial communication protocols or Fieldbus.</a:t>
            </a:r>
          </a:p>
          <a:p>
            <a:pPr marL="300990" indent="-300990"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Removable screw terminal blocks</a:t>
            </a:r>
          </a:p>
          <a:p>
            <a:pPr marL="300990" indent="-300990"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VTW </a:t>
            </a:r>
            <a:r>
              <a:rPr lang="en-US" sz="1800">
                <a:solidFill>
                  <a:schemeClr val="tx1"/>
                </a:solidFill>
              </a:rPr>
              <a:t>Connect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 Software utility</a:t>
            </a:r>
          </a:p>
        </p:txBody>
      </p:sp>
    </p:spTree>
    <p:extLst>
      <p:ext uri="{BB962C8B-B14F-4D97-AF65-F5344CB8AC3E}">
        <p14:creationId xmlns:p14="http://schemas.microsoft.com/office/powerpoint/2010/main" val="570308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844676"/>
            <a:ext cx="7221537" cy="6858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WT68 Technical details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501280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17 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A6C52-FFF6-12B2-71B9-1E151ACC828F}"/>
              </a:ext>
            </a:extLst>
          </p:cNvPr>
          <p:cNvSpPr/>
          <p:nvPr/>
        </p:nvSpPr>
        <p:spPr>
          <a:xfrm>
            <a:off x="-35112" y="2987675"/>
            <a:ext cx="20137344" cy="7315200"/>
          </a:xfrm>
          <a:prstGeom prst="rect">
            <a:avLst/>
          </a:prstGeom>
          <a:solidFill>
            <a:srgbClr val="E7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F0E8AA7-AA2B-0F83-4477-6D760526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73" y="3527425"/>
            <a:ext cx="8135937" cy="5556250"/>
          </a:xfrm>
        </p:spPr>
        <p:txBody>
          <a:bodyPr/>
          <a:lstStyle/>
          <a:p>
            <a:pPr marL="355600" indent="-342900">
              <a:spcBef>
                <a:spcPts val="109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Measuring range: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-3.9 ÷ +3.9 mV/V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Input sensitivity: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0.02 </a:t>
            </a:r>
            <a:r>
              <a:rPr lang="el-GR" sz="2200">
                <a:solidFill>
                  <a:schemeClr val="tx1"/>
                </a:solidFill>
                <a:latin typeface="+mj-lt"/>
                <a:cs typeface="Microsoft Sans Serif"/>
              </a:rPr>
              <a:t>μ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V/count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Full scale non-Linearity: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&lt;0.01%</a:t>
            </a: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Gain drift: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&lt; 0.001% FS/°C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Display: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128 x 64-pixel graphic LCD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A/D Converter: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24 bits</a:t>
            </a: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Internal Resolution: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&gt; 16.000.000 points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Transducer input voltage: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5 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Vdc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 (max. 230 mA)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Frequency signal acquisition: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12.5 ÷ 300 Hz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Visible resolution (in divisions):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999999 divisions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Divisions value (adjustable):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x1, x2, x5, x10, x20, x50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Decimal figures range: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0 ÷ 4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Temperature range: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-10 ÷ + 50°C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3388683-006C-FCE5-4FE6-6878040DA20F}"/>
              </a:ext>
            </a:extLst>
          </p:cNvPr>
          <p:cNvSpPr txBox="1">
            <a:spLocks/>
          </p:cNvSpPr>
          <p:nvPr/>
        </p:nvSpPr>
        <p:spPr>
          <a:xfrm>
            <a:off x="9559738" y="3527425"/>
            <a:ext cx="10398312" cy="5556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01569" indent="-301569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395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1130884" indent="-376961" algn="l" defTabSz="914400" rtl="0" eaLnBrk="1" latinLnBrk="0" hangingPunct="1">
              <a:lnSpc>
                <a:spcPct val="100000"/>
              </a:lnSpc>
              <a:spcBef>
                <a:spcPts val="989"/>
              </a:spcBef>
              <a:buClr>
                <a:schemeClr val="tx2"/>
              </a:buClr>
              <a:buFont typeface="System Font Regular"/>
              <a:buChar char="–"/>
              <a:defRPr sz="329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96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42900">
              <a:spcBef>
                <a:spcPts val="109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Storage temperature: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-20 ÷ +70°C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Filter: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5 ÷ 250 Hz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Logic output: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2 relays, Max. 48 VAC/VDC, 2A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Logic input: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2 op to-isolated at 12/24 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Vdc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 PNP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Serial port: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 USB de vice + 1 RS232C + 1 RS485 ,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Fieldbus, ASCII or Modbus RTU</a:t>
            </a: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Analog output Non-Linearity: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&lt; 0,02%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Temperature drift analog output: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0 ,001% FS/°C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Power supply: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12-24 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Vdc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 ±15% - Power consumption 4 W</a:t>
            </a:r>
          </a:p>
          <a:p>
            <a:pPr marL="355600" marR="123825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Microcontroller: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ARM Cortex M0+ at 32 bits 256KB flash, reprogrammable on-board from USB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Data storage: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64 Kbytes expandable up to 1024 Kbytes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Number of load cells: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 ÷ 8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Dimensions: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100 x 75 x 110 mm (L x H x P )</a:t>
            </a: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endParaRPr lang="en-US" sz="2200" spc="-5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endParaRPr lang="en-US" sz="22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4372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4511675"/>
            <a:ext cx="7221537" cy="14478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WT05/WT68</a:t>
            </a:r>
            <a:br>
              <a:rPr lang="en-US" sz="4000" b="1">
                <a:latin typeface="+mj-lt"/>
              </a:rPr>
            </a:br>
            <a:r>
              <a:rPr lang="en-US" sz="4000" b="1">
                <a:latin typeface="+mj-lt"/>
              </a:rPr>
              <a:t>Application example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5883275"/>
            <a:ext cx="10668000" cy="1079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Weighing hoppers</a:t>
            </a:r>
          </a:p>
          <a:p>
            <a:pPr marL="0" indent="0">
              <a:buNone/>
            </a:pPr>
            <a:r>
              <a:rPr lang="en-US" sz="2800" b="1"/>
              <a:t>4Channel application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7242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18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7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4511675"/>
            <a:ext cx="7221537" cy="1447800"/>
          </a:xfrm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  <a:latin typeface="+mj-lt"/>
              </a:rPr>
              <a:t>WT05/WT68</a:t>
            </a:r>
            <a:br>
              <a:rPr lang="en-US" sz="4000" b="1">
                <a:solidFill>
                  <a:schemeClr val="bg1"/>
                </a:solidFill>
                <a:latin typeface="+mj-lt"/>
              </a:rPr>
            </a:br>
            <a:r>
              <a:rPr lang="en-US" sz="4000" b="1">
                <a:solidFill>
                  <a:schemeClr val="bg1"/>
                </a:solidFill>
                <a:latin typeface="+mj-lt"/>
              </a:rPr>
              <a:t>Application example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5883275"/>
            <a:ext cx="10668000" cy="1079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Batching</a:t>
            </a:r>
          </a:p>
          <a:p>
            <a:pPr marL="0" indent="0">
              <a:buNone/>
            </a:pPr>
            <a:r>
              <a:rPr lang="en-US" sz="2800" b="1"/>
              <a:t>Up to 8 components batching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5158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19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9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3130193"/>
            <a:ext cx="7221537" cy="1552575"/>
          </a:xfrm>
        </p:spPr>
        <p:txBody>
          <a:bodyPr/>
          <a:lstStyle/>
          <a:p>
            <a:r>
              <a:rPr lang="en-US" sz="4000" b="1">
                <a:latin typeface="+mj-lt"/>
              </a:rPr>
              <a:t>Introducing the WT Series – </a:t>
            </a:r>
            <a:br>
              <a:rPr lang="en-US" sz="4000" b="1">
                <a:latin typeface="+mj-lt"/>
              </a:rPr>
            </a:br>
            <a:r>
              <a:rPr lang="en-US" sz="4000" b="1">
                <a:latin typeface="+mj-lt"/>
              </a:rPr>
              <a:t>Weight Transmitters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1" y="5873393"/>
            <a:ext cx="7391400" cy="3972282"/>
          </a:xfrm>
        </p:spPr>
        <p:txBody>
          <a:bodyPr/>
          <a:lstStyle/>
          <a:p>
            <a:r>
              <a:rPr lang="en-US" sz="2600">
                <a:solidFill>
                  <a:schemeClr val="tx1"/>
                </a:solidFill>
                <a:latin typeface="+mj-lt"/>
              </a:rPr>
              <a:t>Convert load cell signals into</a:t>
            </a:r>
            <a:r>
              <a:rPr lang="en-US" sz="2600" b="1">
                <a:solidFill>
                  <a:schemeClr val="tx1"/>
                </a:solidFill>
                <a:latin typeface="+mj-lt"/>
              </a:rPr>
              <a:t> </a:t>
            </a:r>
            <a:r>
              <a:rPr lang="en-US" sz="2600">
                <a:solidFill>
                  <a:schemeClr val="tx1"/>
                </a:solidFill>
                <a:latin typeface="+mj-lt"/>
              </a:rPr>
              <a:t>accurate weight values in real time</a:t>
            </a:r>
          </a:p>
          <a:p>
            <a:r>
              <a:rPr lang="en-US" sz="2600">
                <a:solidFill>
                  <a:schemeClr val="tx1"/>
                </a:solidFill>
                <a:latin typeface="+mj-lt"/>
              </a:rPr>
              <a:t>Display actionable weight information where  it’s needed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4501793"/>
            <a:ext cx="9749625" cy="892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/>
              <a:t>Reliable weight measurement and visibility, </a:t>
            </a:r>
          </a:p>
          <a:p>
            <a:pPr marL="0" indent="0">
              <a:buNone/>
            </a:pPr>
            <a:r>
              <a:rPr lang="en-US" sz="2600" b="1"/>
              <a:t>made simple </a:t>
            </a:r>
            <a:endParaRPr lang="x-none" sz="2600" b="1"/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352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3D0"/>
                </a:solidFill>
              </a:rPr>
              <a:t>2 | WT Series  Presentation | May 2026 </a:t>
            </a:r>
            <a:endParaRPr lang="he-IL" sz="140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51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3368407"/>
            <a:ext cx="7467600" cy="1187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Compact digital transmitter for accurate and connected weighing applications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7242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20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301876"/>
            <a:ext cx="7221537" cy="7620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WT70 Weight Transmitter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9" y="4587875"/>
            <a:ext cx="8135937" cy="6111875"/>
          </a:xfrm>
        </p:spPr>
        <p:txBody>
          <a:bodyPr/>
          <a:lstStyle/>
          <a:p>
            <a:pPr>
              <a:spcBef>
                <a:spcPts val="710"/>
              </a:spcBef>
              <a:tabLst>
                <a:tab pos="240665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Compact and practical design</a:t>
            </a:r>
          </a:p>
          <a:p>
            <a:pPr>
              <a:spcBef>
                <a:spcPts val="610"/>
              </a:spcBef>
              <a:tabLst>
                <a:tab pos="240665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Reliable performance</a:t>
            </a:r>
          </a:p>
          <a:p>
            <a:pPr>
              <a:spcBef>
                <a:spcPts val="605"/>
              </a:spcBef>
              <a:tabLst>
                <a:tab pos="240665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Real-time filtering</a:t>
            </a:r>
          </a:p>
          <a:p>
            <a:pPr>
              <a:spcBef>
                <a:spcPts val="600"/>
              </a:spcBef>
              <a:tabLst>
                <a:tab pos="240665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Available in serial and/or analog versions</a:t>
            </a:r>
          </a:p>
          <a:p>
            <a:pPr>
              <a:spcBef>
                <a:spcPts val="600"/>
              </a:spcBef>
              <a:tabLst>
                <a:tab pos="240665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Various fieldbus interfaces available</a:t>
            </a:r>
          </a:p>
          <a:p>
            <a:pPr>
              <a:spcBef>
                <a:spcPts val="600"/>
              </a:spcBef>
              <a:tabLst>
                <a:tab pos="240665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Supports analog load cells and load cells with amplified voltage/current</a:t>
            </a:r>
          </a:p>
          <a:p>
            <a:pPr>
              <a:spcBef>
                <a:spcPts val="555"/>
              </a:spcBef>
              <a:tabLst>
                <a:tab pos="240665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USB port for convenient firmware updates</a:t>
            </a:r>
          </a:p>
          <a:p>
            <a:pPr marR="5080">
              <a:spcBef>
                <a:spcPts val="555"/>
              </a:spcBef>
              <a:tabLst>
                <a:tab pos="240665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VTW Connect software for enhanced configuration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3062270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844676"/>
            <a:ext cx="7221537" cy="6858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WT70 Technical details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7242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21 | WT Series  Presentation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A6C52-FFF6-12B2-71B9-1E151ACC828F}"/>
              </a:ext>
            </a:extLst>
          </p:cNvPr>
          <p:cNvSpPr/>
          <p:nvPr/>
        </p:nvSpPr>
        <p:spPr>
          <a:xfrm>
            <a:off x="305641" y="2505675"/>
            <a:ext cx="20137344" cy="7696200"/>
          </a:xfrm>
          <a:prstGeom prst="rect">
            <a:avLst/>
          </a:prstGeom>
          <a:solidFill>
            <a:srgbClr val="E7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F0E8AA7-AA2B-0F83-4477-6D760526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73" y="3216275"/>
            <a:ext cx="8819777" cy="6723063"/>
          </a:xfrm>
        </p:spPr>
        <p:txBody>
          <a:bodyPr/>
          <a:lstStyle/>
          <a:p>
            <a:pPr marL="355600" indent="-342900">
              <a:spcBef>
                <a:spcPts val="1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Power supply: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10-30VDC protected against reverse polarity.</a:t>
            </a:r>
          </a:p>
          <a:p>
            <a:pPr marL="355600" indent="-342900">
              <a:spcBef>
                <a:spcPts val="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Protection with resettable fuse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Insulation: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Class II</a:t>
            </a:r>
          </a:p>
          <a:p>
            <a:pPr marL="355600" marR="95885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Operating temperature: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-10°C ± +40°C (max. non-condensing humidity 85%)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Display: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numerical 6-digit red 7-segment led (h 14 mm)</a:t>
            </a:r>
          </a:p>
          <a:p>
            <a:pPr marL="355600" indent="-342900">
              <a:spcBef>
                <a:spcPts val="99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Dimensions: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96 mm x 48 mm x 100 mm (w x h x d) (terminal blocks included)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Material: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self-extinguishing PPO (UL 94 V0)</a:t>
            </a:r>
          </a:p>
          <a:p>
            <a:pPr marL="355600" marR="508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Electrical connection: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removable screw 5.08 mm pitch terminal blocks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Cell input: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max 8 of 350 ohms in parallel</a:t>
            </a:r>
          </a:p>
          <a:p>
            <a:pPr marL="355600" marR="57785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Operating voltage: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5Vdc (cell input), ± 10 V / ± 5 V (analog voltage output), 0 ± 20 mA / 4 ± 20 mA (current analog output)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Output linearity: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&lt; 0.01% of full scale (cell input)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Temperature drift (Input):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&lt; 0.001% of full scale / C°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3388683-006C-FCE5-4FE6-6878040DA20F}"/>
              </a:ext>
            </a:extLst>
          </p:cNvPr>
          <p:cNvSpPr txBox="1">
            <a:spLocks/>
          </p:cNvSpPr>
          <p:nvPr/>
        </p:nvSpPr>
        <p:spPr>
          <a:xfrm>
            <a:off x="10374313" y="3216275"/>
            <a:ext cx="8745537" cy="67230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01569" indent="-301569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395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1130884" indent="-376961" algn="l" defTabSz="914400" rtl="0" eaLnBrk="1" latinLnBrk="0" hangingPunct="1">
              <a:lnSpc>
                <a:spcPct val="100000"/>
              </a:lnSpc>
              <a:spcBef>
                <a:spcPts val="989"/>
              </a:spcBef>
              <a:buClr>
                <a:schemeClr val="tx2"/>
              </a:buClr>
              <a:buFont typeface="System Font Regular"/>
              <a:buChar char="–"/>
              <a:defRPr sz="329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96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42900">
              <a:spcBef>
                <a:spcPts val="109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Internal Resolution: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24 bits (cell input), 16 bits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Measuring range: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from -7.6 mV/V to +7.6 mV/V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Filter: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selectable 0.1 Hz - 1000 Hz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Decimal figures range: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0 - 4 decimal digits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Logic output: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2 photo relay outputs (24 VDC/VAC)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Logic input: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No. 2 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Opto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-isolated</a:t>
            </a: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Serial port: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RS232 half duplex, RS485 half-duplex, USB Device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Baud rate: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Up to 115 kb/s (default 9600 b/s)</a:t>
            </a:r>
          </a:p>
          <a:p>
            <a:pPr marL="355600" marR="508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Calibration: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Digital from buttons (both current and analog voltage output)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Impedance: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minimum 10K Ohm (current analog output),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maximum 300 Ohm (analog voltage output)</a:t>
            </a:r>
          </a:p>
          <a:p>
            <a:pPr marL="355600" marR="1086485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Microcontroller: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32-bit ARM Cortex M0+, 256KB Flash, reprogrammable on-board by USB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Data storage: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32 Kbytes + optional Alibi memory (1MByte)</a:t>
            </a: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endParaRPr lang="en-US" sz="2200" spc="-5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endParaRPr lang="en-US" sz="22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682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4511675"/>
            <a:ext cx="7221537" cy="1447800"/>
          </a:xfrm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  <a:latin typeface="+mj-lt"/>
              </a:rPr>
              <a:t>WT70</a:t>
            </a:r>
            <a:br>
              <a:rPr lang="en-US" sz="4000" b="1">
                <a:solidFill>
                  <a:schemeClr val="bg1"/>
                </a:solidFill>
                <a:latin typeface="+mj-lt"/>
              </a:rPr>
            </a:br>
            <a:r>
              <a:rPr lang="en-US" sz="4000" b="1">
                <a:solidFill>
                  <a:schemeClr val="bg1"/>
                </a:solidFill>
                <a:latin typeface="+mj-lt"/>
              </a:rPr>
              <a:t>Application example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5883275"/>
            <a:ext cx="10668000" cy="1079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Batching</a:t>
            </a:r>
          </a:p>
          <a:p>
            <a:pPr marL="0" indent="0">
              <a:buNone/>
            </a:pPr>
            <a:r>
              <a:rPr lang="en-US" sz="2800" b="1"/>
              <a:t>Tank weighing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7242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22 | WT Series  Presentation | April 2025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6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3368407"/>
            <a:ext cx="6858000" cy="1187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Multilingual touchscreen indicator for accurate and efficient weighing control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5158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23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301876"/>
            <a:ext cx="7221537" cy="7620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WT15 Weight Transmitter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9" y="4587875"/>
            <a:ext cx="8135937" cy="6111875"/>
          </a:xfrm>
        </p:spPr>
        <p:txBody>
          <a:bodyPr/>
          <a:lstStyle/>
          <a:p>
            <a:pPr>
              <a:spcBef>
                <a:spcPts val="710"/>
              </a:spcBef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LCD screen with capacitive touch controls</a:t>
            </a:r>
          </a:p>
          <a:p>
            <a:pPr>
              <a:spcBef>
                <a:spcPts val="610"/>
              </a:spcBef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Appropriate for desk, wall or panel mounting</a:t>
            </a:r>
          </a:p>
          <a:p>
            <a:pPr>
              <a:spcBef>
                <a:spcPts val="605"/>
              </a:spcBef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Multilingual menu</a:t>
            </a:r>
          </a:p>
          <a:p>
            <a:pPr>
              <a:spcBef>
                <a:spcPts val="600"/>
              </a:spcBef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6 </a:t>
            </a:r>
            <a:r>
              <a:rPr lang="en-US" sz="1800" err="1">
                <a:solidFill>
                  <a:schemeClr val="tx1"/>
                </a:solidFill>
                <a:latin typeface="+mj-lt"/>
              </a:rPr>
              <a:t>opto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-isolated input and output ports</a:t>
            </a:r>
          </a:p>
          <a:p>
            <a:pPr>
              <a:spcBef>
                <a:spcPts val="610"/>
              </a:spcBef>
              <a:tabLst>
                <a:tab pos="240665" algn="l"/>
              </a:tabLst>
            </a:pPr>
            <a:r>
              <a:rPr lang="en-US" sz="1800">
                <a:solidFill>
                  <a:schemeClr val="tx1"/>
                </a:solidFill>
                <a:latin typeface="+mj-lt"/>
              </a:rPr>
              <a:t>Powerful 32-bit ARM microprocessor</a:t>
            </a:r>
          </a:p>
        </p:txBody>
      </p:sp>
    </p:spTree>
    <p:extLst>
      <p:ext uri="{BB962C8B-B14F-4D97-AF65-F5344CB8AC3E}">
        <p14:creationId xmlns:p14="http://schemas.microsoft.com/office/powerpoint/2010/main" val="3436276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844676"/>
            <a:ext cx="7221537" cy="6858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WT15 Technical details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5158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24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A6C52-FFF6-12B2-71B9-1E151ACC828F}"/>
              </a:ext>
            </a:extLst>
          </p:cNvPr>
          <p:cNvSpPr/>
          <p:nvPr/>
        </p:nvSpPr>
        <p:spPr>
          <a:xfrm>
            <a:off x="-35112" y="2759075"/>
            <a:ext cx="20137344" cy="7696200"/>
          </a:xfrm>
          <a:prstGeom prst="rect">
            <a:avLst/>
          </a:prstGeom>
          <a:solidFill>
            <a:srgbClr val="E7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F0E8AA7-AA2B-0F83-4477-6D760526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73" y="3216275"/>
            <a:ext cx="8984986" cy="6850161"/>
          </a:xfrm>
        </p:spPr>
        <p:txBody>
          <a:bodyPr/>
          <a:lstStyle/>
          <a:p>
            <a:pPr marL="355600" indent="-342900">
              <a:spcBef>
                <a:spcPts val="144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Legal for Trade: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certification available on request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Measuring range: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-3.9 ÷ +3.9 mV/V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Input sensitivity: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0.02 </a:t>
            </a:r>
            <a:r>
              <a:rPr lang="el-GR" sz="2200">
                <a:solidFill>
                  <a:schemeClr val="tx1"/>
                </a:solidFill>
                <a:latin typeface="+mj-lt"/>
                <a:cs typeface="Microsoft Sans Serif"/>
              </a:rPr>
              <a:t>μ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V/count</a:t>
            </a: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Full scale non-Linearity: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&lt;0.01 % full scale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Gain drift: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&lt; 0.001% FS/°C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Display: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graphic LCD (240x128 pixel)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A/D Converter: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24 bit; internal resolution up to 16.000.000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Transducer input voltage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: 5 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Vdc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 (max 8 cells -350 Ohm)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Frequency signal acquisition: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12 ÷ 1000 Hz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Visible resolution (in divisions):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999999 divisions</a:t>
            </a:r>
          </a:p>
          <a:p>
            <a:pPr marL="355600" marR="508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Divisions value (adjustable):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x1, x2, x5, x10, x20, x50; max 4 decimals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Temperature range: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-10 ÷ + 50°C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Filter: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0.1 ÷ 250 Hz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3388683-006C-FCE5-4FE6-6878040DA20F}"/>
              </a:ext>
            </a:extLst>
          </p:cNvPr>
          <p:cNvSpPr txBox="1">
            <a:spLocks/>
          </p:cNvSpPr>
          <p:nvPr/>
        </p:nvSpPr>
        <p:spPr>
          <a:xfrm>
            <a:off x="10374313" y="3216275"/>
            <a:ext cx="8288337" cy="68501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01569" indent="-301569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395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1130884" indent="-376961" algn="l" defTabSz="914400" rtl="0" eaLnBrk="1" latinLnBrk="0" hangingPunct="1">
              <a:lnSpc>
                <a:spcPct val="100000"/>
              </a:lnSpc>
              <a:spcBef>
                <a:spcPts val="989"/>
              </a:spcBef>
              <a:buClr>
                <a:schemeClr val="tx2"/>
              </a:buClr>
              <a:buFont typeface="System Font Regular"/>
              <a:buChar char="–"/>
              <a:defRPr sz="329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96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cs typeface="Microsoft Sans Serif"/>
              </a:rPr>
              <a:t>Logic output: </a:t>
            </a:r>
            <a:r>
              <a:rPr lang="en-US" sz="2200">
                <a:solidFill>
                  <a:schemeClr val="tx1"/>
                </a:solidFill>
                <a:cs typeface="Microsoft Sans Serif"/>
              </a:rPr>
              <a:t>6 </a:t>
            </a:r>
            <a:r>
              <a:rPr lang="en-US" sz="2200" err="1">
                <a:solidFill>
                  <a:schemeClr val="tx1"/>
                </a:solidFill>
                <a:cs typeface="Microsoft Sans Serif"/>
              </a:rPr>
              <a:t>opto</a:t>
            </a:r>
            <a:r>
              <a:rPr lang="en-US" sz="2200">
                <a:solidFill>
                  <a:schemeClr val="tx1"/>
                </a:solidFill>
                <a:cs typeface="Microsoft Sans Serif"/>
              </a:rPr>
              <a:t>-isolated; max 24 </a:t>
            </a:r>
            <a:r>
              <a:rPr lang="en-US" sz="2200" err="1">
                <a:solidFill>
                  <a:schemeClr val="tx1"/>
                </a:solidFill>
                <a:cs typeface="Microsoft Sans Serif"/>
              </a:rPr>
              <a:t>Vdc</a:t>
            </a:r>
            <a:r>
              <a:rPr lang="en-US" sz="2200">
                <a:solidFill>
                  <a:schemeClr val="tx1"/>
                </a:solidFill>
                <a:cs typeface="Microsoft Sans Serif"/>
              </a:rPr>
              <a:t>/100mA</a:t>
            </a:r>
          </a:p>
          <a:p>
            <a:pPr marL="355600" indent="-342900">
              <a:spcBef>
                <a:spcPts val="109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Logic input: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6 optically isolated 24 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Vdc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 PNP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Additional I/O: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Up to 4 external modules with 4 in/8-out each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Serial port: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 USB device + 1 RS232C + 1 RS485/ Fieldbus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Power supply: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18 ÷ 30 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Vdc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 - Power consumption 5 W</a:t>
            </a:r>
          </a:p>
          <a:p>
            <a:pPr marL="355600" indent="-342900">
              <a:spcBef>
                <a:spcPts val="101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</a:rPr>
              <a:t>Microcontroller:</a:t>
            </a:r>
            <a:r>
              <a:rPr lang="en-US" sz="2200">
                <a:solidFill>
                  <a:schemeClr val="tx1"/>
                </a:solidFill>
                <a:latin typeface="+mj-lt"/>
              </a:rPr>
              <a:t> ARM Cortex M0+ 32bit, 256KB flash, reprogrammable onboard from USB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reprogrammable onboard from USB</a:t>
            </a: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Data storage: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64 Kbytes expandable up to 1024 Kbytes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Drilling template: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138 x 82 mm (L x H)</a:t>
            </a:r>
          </a:p>
          <a:p>
            <a:pPr marL="35560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Dimensions: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150x95x26mm (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LxWxH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) including</a:t>
            </a: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terminal blocks;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150x95x56mm (</a:t>
            </a:r>
            <a:r>
              <a:rPr lang="en-US" sz="2200" err="1">
                <a:solidFill>
                  <a:schemeClr val="tx1"/>
                </a:solidFill>
                <a:latin typeface="+mj-lt"/>
                <a:cs typeface="Microsoft Sans Serif"/>
              </a:rPr>
              <a:t>WxHxD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) with fieldbus options</a:t>
            </a:r>
          </a:p>
          <a:p>
            <a:pPr marL="355600" indent="-342900">
              <a:spcBef>
                <a:spcPts val="1000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Fieldbus: </a:t>
            </a:r>
            <a:r>
              <a:rPr lang="en-US" sz="2200">
                <a:solidFill>
                  <a:schemeClr val="tx1"/>
                </a:solidFill>
                <a:latin typeface="+mj-lt"/>
                <a:cs typeface="Microsoft Sans Serif"/>
              </a:rPr>
              <a:t>Ethernet 10/100 </a:t>
            </a:r>
            <a:r>
              <a:rPr lang="en-US" sz="2200">
                <a:solidFill>
                  <a:schemeClr val="tx1"/>
                </a:solidFill>
                <a:latin typeface="+mj-lt"/>
              </a:rPr>
              <a:t>with TCP protocol</a:t>
            </a:r>
            <a:endParaRPr lang="en-US" sz="220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marR="90170" indent="-342900">
              <a:spcBef>
                <a:spcPts val="994"/>
              </a:spcBef>
              <a:buClr>
                <a:srgbClr val="0093D0"/>
              </a:buClr>
              <a:tabLst>
                <a:tab pos="241300" algn="l"/>
              </a:tabLst>
            </a:pP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MODUBUS/TCP, UDP, IP, ICMP, ARP; </a:t>
            </a:r>
            <a:r>
              <a:rPr lang="en-US" sz="2200" b="1" err="1">
                <a:solidFill>
                  <a:schemeClr val="tx1"/>
                </a:solidFill>
                <a:latin typeface="+mj-lt"/>
                <a:cs typeface="Microsoft Sans Serif"/>
              </a:rPr>
              <a:t>Profinet</a:t>
            </a:r>
            <a:r>
              <a:rPr lang="en-US" sz="2200" b="1">
                <a:solidFill>
                  <a:schemeClr val="tx1"/>
                </a:solidFill>
                <a:latin typeface="+mj-lt"/>
                <a:cs typeface="Microsoft Sans Serif"/>
              </a:rPr>
              <a:t>; Ethernet/IP; </a:t>
            </a:r>
            <a:r>
              <a:rPr lang="en-US" sz="2200" b="1" err="1">
                <a:solidFill>
                  <a:schemeClr val="tx1"/>
                </a:solidFill>
                <a:latin typeface="+mj-lt"/>
                <a:cs typeface="Microsoft Sans Serif"/>
              </a:rPr>
              <a:t>EtherCat</a:t>
            </a:r>
            <a:endParaRPr lang="en-US" sz="2200" b="1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endParaRPr lang="en-US" sz="2200" spc="-50">
              <a:solidFill>
                <a:schemeClr val="tx1"/>
              </a:solidFill>
              <a:latin typeface="+mj-lt"/>
              <a:cs typeface="Microsoft Sans Serif"/>
            </a:endParaRPr>
          </a:p>
          <a:p>
            <a:pPr marL="355600" indent="-342900">
              <a:spcBef>
                <a:spcPts val="1005"/>
              </a:spcBef>
              <a:buClr>
                <a:srgbClr val="0093D0"/>
              </a:buClr>
              <a:tabLst>
                <a:tab pos="241300" algn="l"/>
              </a:tabLst>
            </a:pPr>
            <a:endParaRPr lang="en-US" sz="22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8854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4511675"/>
            <a:ext cx="7221537" cy="1447800"/>
          </a:xfrm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  <a:latin typeface="+mj-lt"/>
                <a:cs typeface="Arial"/>
              </a:rPr>
              <a:t>WT15</a:t>
            </a:r>
            <a:br>
              <a:rPr lang="en-US" sz="4000" b="1">
                <a:solidFill>
                  <a:schemeClr val="bg1"/>
                </a:solidFill>
                <a:latin typeface="+mj-lt"/>
                <a:cs typeface="Arial"/>
              </a:rPr>
            </a:br>
            <a:r>
              <a:rPr lang="en-US" sz="4000" b="1">
                <a:solidFill>
                  <a:schemeClr val="bg1"/>
                </a:solidFill>
                <a:latin typeface="+mj-lt"/>
                <a:cs typeface="Arial"/>
              </a:rPr>
              <a:t>Application example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5883275"/>
            <a:ext cx="10668000" cy="1079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Bagging machine</a:t>
            </a:r>
          </a:p>
          <a:p>
            <a:pPr marL="0" indent="0">
              <a:buNone/>
            </a:pPr>
            <a:r>
              <a:rPr lang="en-US" sz="2800" b="1"/>
              <a:t>Single/Dual channel</a:t>
            </a:r>
          </a:p>
          <a:p>
            <a:pPr marL="0" indent="0">
              <a:buNone/>
            </a:pPr>
            <a:endParaRPr lang="en-US" sz="2800" b="1"/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550972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25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07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23E1A-C2C4-E9A2-1BCB-C4ABA3A9D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CFC35268-B655-762E-7653-826D06F3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590800"/>
            <a:ext cx="7221537" cy="1552575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WT15 Key applications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0A0370D-D0FF-AFF8-ED14-B2E909453E4B}"/>
              </a:ext>
            </a:extLst>
          </p:cNvPr>
          <p:cNvSpPr txBox="1">
            <a:spLocks/>
          </p:cNvSpPr>
          <p:nvPr/>
        </p:nvSpPr>
        <p:spPr>
          <a:xfrm>
            <a:off x="679450" y="3825607"/>
            <a:ext cx="9749625" cy="62486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solidFill>
                  <a:srgbClr val="231F20"/>
                </a:solidFill>
              </a:rPr>
              <a:t>Batching , Packaging </a:t>
            </a:r>
          </a:p>
          <a:p>
            <a:pPr marL="0" indent="0">
              <a:buNone/>
            </a:pPr>
            <a:r>
              <a:rPr lang="en-US" sz="2600">
                <a:solidFill>
                  <a:srgbClr val="231F20"/>
                </a:solidFill>
              </a:rPr>
              <a:t>Including:</a:t>
            </a:r>
          </a:p>
          <a:p>
            <a:r>
              <a:rPr lang="en-US" sz="1800">
                <a:solidFill>
                  <a:srgbClr val="231F20"/>
                </a:solidFill>
              </a:rPr>
              <a:t>Belt weighing </a:t>
            </a:r>
          </a:p>
          <a:p>
            <a:r>
              <a:rPr lang="en-US" sz="1800">
                <a:solidFill>
                  <a:srgbClr val="231F20"/>
                </a:solidFill>
              </a:rPr>
              <a:t>Batching Dosing  ( A+B , A or B )</a:t>
            </a:r>
          </a:p>
          <a:p>
            <a:r>
              <a:rPr lang="en-US" sz="1800">
                <a:solidFill>
                  <a:srgbClr val="231F20"/>
                </a:solidFill>
                <a:ea typeface="+mn-lt"/>
                <a:cs typeface="+mn-lt"/>
              </a:rPr>
              <a:t>Automatic bagging (single and dual channel)</a:t>
            </a:r>
            <a:endParaRPr lang="en-US" sz="1800">
              <a:solidFill>
                <a:srgbClr val="231F20"/>
              </a:solidFill>
            </a:endParaRPr>
          </a:p>
          <a:p>
            <a:r>
              <a:rPr lang="en-US" sz="1800">
                <a:solidFill>
                  <a:srgbClr val="231F20"/>
                </a:solidFill>
                <a:ea typeface="+mn-lt"/>
                <a:cs typeface="+mn-lt"/>
              </a:rPr>
              <a:t>Big bag filling </a:t>
            </a:r>
            <a:endParaRPr lang="en-US" sz="1800">
              <a:solidFill>
                <a:srgbClr val="231F20"/>
              </a:solidFill>
            </a:endParaRPr>
          </a:p>
          <a:p>
            <a:r>
              <a:rPr lang="en-US" sz="1800">
                <a:solidFill>
                  <a:srgbClr val="231F20"/>
                </a:solidFill>
                <a:ea typeface="+mn-lt"/>
                <a:cs typeface="+mn-lt"/>
              </a:rPr>
              <a:t>Concrete batching / recipe multi-component</a:t>
            </a:r>
            <a:endParaRPr lang="en-US" sz="1800">
              <a:solidFill>
                <a:srgbClr val="231F20"/>
              </a:solidFill>
            </a:endParaRPr>
          </a:p>
          <a:p>
            <a:r>
              <a:rPr lang="en-US" sz="1800">
                <a:solidFill>
                  <a:srgbClr val="231F20"/>
                </a:solidFill>
                <a:ea typeface="+mn-lt"/>
                <a:cs typeface="+mn-lt"/>
              </a:rPr>
              <a:t>Loss-in-weight dosing (A+B dual channel) </a:t>
            </a:r>
            <a:endParaRPr lang="en-US" sz="1800">
              <a:solidFill>
                <a:srgbClr val="231F20"/>
              </a:solidFill>
            </a:endParaRPr>
          </a:p>
          <a:p>
            <a:r>
              <a:rPr lang="en-US" sz="1800">
                <a:solidFill>
                  <a:srgbClr val="231F20"/>
                </a:solidFill>
                <a:ea typeface="+mn-lt"/>
                <a:cs typeface="+mn-lt"/>
              </a:rPr>
              <a:t>Check weighing on a conveyor with operator intervention</a:t>
            </a:r>
            <a:endParaRPr lang="en-US" sz="1800">
              <a:solidFill>
                <a:srgbClr val="231F20"/>
              </a:solidFill>
            </a:endParaRPr>
          </a:p>
          <a:p>
            <a:endParaRPr lang="en-US" sz="1800">
              <a:solidFill>
                <a:srgbClr val="231F20"/>
              </a:solidFill>
            </a:endParaRPr>
          </a:p>
          <a:p>
            <a:endParaRPr lang="en-US" sz="1800">
              <a:solidFill>
                <a:srgbClr val="231F2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600">
              <a:solidFill>
                <a:srgbClr val="231F2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14FCC2-F9D7-4970-0B55-8E929B9DE688}"/>
              </a:ext>
            </a:extLst>
          </p:cNvPr>
          <p:cNvSpPr/>
          <p:nvPr/>
        </p:nvSpPr>
        <p:spPr>
          <a:xfrm>
            <a:off x="679450" y="10606186"/>
            <a:ext cx="345158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26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9AA956-4091-BCF4-E058-CE364818DA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pic>
        <p:nvPicPr>
          <p:cNvPr id="2" name="Picture 1" descr="Boxes on a conveyor belt&#10;&#10;AI-generated content may be incorrect.">
            <a:extLst>
              <a:ext uri="{FF2B5EF4-FFF2-40B4-BE49-F238E27FC236}">
                <a16:creationId xmlns:a16="http://schemas.microsoft.com/office/drawing/2014/main" id="{FDB996E3-D50C-D45F-2CD3-41315F78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46" r="17781" b="-153"/>
          <a:stretch>
            <a:fillRect/>
          </a:stretch>
        </p:blipFill>
        <p:spPr>
          <a:xfrm>
            <a:off x="10210130" y="0"/>
            <a:ext cx="9895338" cy="11323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706C36-3C9A-9098-67AB-BBDC0EF70554}"/>
              </a:ext>
            </a:extLst>
          </p:cNvPr>
          <p:cNvSpPr/>
          <p:nvPr/>
        </p:nvSpPr>
        <p:spPr>
          <a:xfrm>
            <a:off x="1213317" y="10826519"/>
            <a:ext cx="606658" cy="248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77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FD0D4-4754-7839-1779-AE14A8605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FBAA42E-19EC-8FB5-BB83-0C566D445F53}"/>
              </a:ext>
            </a:extLst>
          </p:cNvPr>
          <p:cNvSpPr txBox="1">
            <a:spLocks/>
          </p:cNvSpPr>
          <p:nvPr/>
        </p:nvSpPr>
        <p:spPr>
          <a:xfrm>
            <a:off x="1746250" y="3295722"/>
            <a:ext cx="17338675" cy="75445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/>
              <a:t>WT05 / WT68 </a:t>
            </a:r>
            <a:endParaRPr lang="en-US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WT05 - Larger vessel systems ,supports up to 16 load cells, fault diagnostics + emulation/ exclusion of faulty cells, good for remote diagnostics, DIN Rail, cabinet, no display, Multi-channel, no junction box required.</a:t>
            </a:r>
          </a:p>
          <a:p>
            <a:pPr fontAlgn="t">
              <a:buFont typeface="Wingdings" panose="05000000000000000000" pitchFamily="2" charset="2"/>
              <a:buChar char="ü"/>
            </a:pPr>
            <a:r>
              <a:rPr lang="en-US" sz="2400" dirty="0"/>
              <a:t>WT68 - Best for inventory monitoring &amp; multi-cell behavior, multi‑channel (up to 8 channels displayed separately), DIN Rail, cabinet-integrated designed to monitor load distribution and generate alarms (drift/ missing/ failure/ unbalance), Graphic LCD 128×64 </a:t>
            </a:r>
            <a:r>
              <a:rPr lang="en-US" sz="2400" dirty="0" err="1"/>
              <a:t>px</a:t>
            </a:r>
            <a:r>
              <a:rPr lang="en-US" sz="2400" dirty="0"/>
              <a:t> + 4 membrane keys, multi-channel, no junction box required.</a:t>
            </a:r>
          </a:p>
          <a:p>
            <a:pPr fontAlgn="t"/>
            <a:endParaRPr lang="en-US" sz="2400" dirty="0"/>
          </a:p>
          <a:p>
            <a:pPr marL="0" indent="0" fontAlgn="t">
              <a:buNone/>
            </a:pPr>
            <a:r>
              <a:rPr lang="en-US" sz="2400" u="sng" dirty="0"/>
              <a:t>WT11 / WT14 / WT70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WT11 - General-purpose node for PLC connectivity, DIN Rail, cabinet-integrated, network access/ diagnostics/ commissioning over Ethernet, Industrial communications flexibility,  Basic display for calibration.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WT14 - Fast response time, fieldbus options,12–1000 Hz signal acquisition, DIN rail, 7 SEG display + keypad.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WT70 - General-purpose node for PLC connectivity, compact panel-mounted transmitter for industrial systems requiring a local front display + simple operator access 7 SEG  display + keypad .</a:t>
            </a:r>
          </a:p>
          <a:p>
            <a:pPr marL="0" indent="0" fontAlgn="t">
              <a:buNone/>
            </a:pPr>
            <a:endParaRPr lang="en-US" sz="2400" dirty="0"/>
          </a:p>
          <a:p>
            <a:pPr marL="0" indent="0" fontAlgn="t">
              <a:buNone/>
            </a:pPr>
            <a:r>
              <a:rPr lang="en-US" sz="2400" u="sng" dirty="0"/>
              <a:t>WT15</a:t>
            </a:r>
            <a:r>
              <a:rPr lang="en-US" sz="2400" dirty="0"/>
              <a:t> </a:t>
            </a:r>
          </a:p>
          <a:p>
            <a:pPr fontAlgn="t">
              <a:buFont typeface="Wingdings" panose="05000000000000000000" pitchFamily="2" charset="2"/>
              <a:buChar char="ü"/>
            </a:pPr>
            <a:r>
              <a:rPr lang="en-US" sz="2400" dirty="0"/>
              <a:t>Good for batching , packaging, multiple applications support via firmware update, Graphic LCD , 240×128 </a:t>
            </a:r>
            <a:r>
              <a:rPr lang="en-US" sz="2400" dirty="0" err="1"/>
              <a:t>px</a:t>
            </a:r>
            <a:r>
              <a:rPr lang="en-US" sz="2400" dirty="0"/>
              <a:t> (display)</a:t>
            </a:r>
            <a:br>
              <a:rPr lang="en-US" sz="2400" dirty="0"/>
            </a:br>
            <a:r>
              <a:rPr lang="en-US" sz="2400" dirty="0"/>
              <a:t>resistive touchscreen</a:t>
            </a:r>
          </a:p>
          <a:p>
            <a:pPr fontAlgn="t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0" indent="0" fontAlgn="t">
              <a:buNone/>
            </a:pPr>
            <a:endParaRPr lang="en-US" sz="2400" dirty="0"/>
          </a:p>
          <a:p>
            <a:pPr fontAlgn="t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3" name="Content Placeholder 8">
            <a:extLst>
              <a:ext uri="{FF2B5EF4-FFF2-40B4-BE49-F238E27FC236}">
                <a16:creationId xmlns:a16="http://schemas.microsoft.com/office/drawing/2014/main" id="{6193770A-F6E1-DFD6-4C82-C3B486FEA6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18365"/>
              </p:ext>
            </p:extLst>
          </p:nvPr>
        </p:nvGraphicFramePr>
        <p:xfrm>
          <a:off x="755650" y="1997075"/>
          <a:ext cx="17560924" cy="1229165"/>
        </p:xfrm>
        <a:graphic>
          <a:graphicData uri="http://schemas.openxmlformats.org/drawingml/2006/table">
            <a:tbl>
              <a:tblPr/>
              <a:tblGrid>
                <a:gridCol w="3301894">
                  <a:extLst>
                    <a:ext uri="{9D8B030D-6E8A-4147-A177-3AD203B41FA5}">
                      <a16:colId xmlns:a16="http://schemas.microsoft.com/office/drawing/2014/main" val="1540576201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3244466030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4080539548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4055995994"/>
                    </a:ext>
                  </a:extLst>
                </a:gridCol>
                <a:gridCol w="2603186">
                  <a:extLst>
                    <a:ext uri="{9D8B030D-6E8A-4147-A177-3AD203B41FA5}">
                      <a16:colId xmlns:a16="http://schemas.microsoft.com/office/drawing/2014/main" val="1128367501"/>
                    </a:ext>
                  </a:extLst>
                </a:gridCol>
                <a:gridCol w="2358884">
                  <a:extLst>
                    <a:ext uri="{9D8B030D-6E8A-4147-A177-3AD203B41FA5}">
                      <a16:colId xmlns:a16="http://schemas.microsoft.com/office/drawing/2014/main" val="2400185390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21660964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Feature</a:t>
                      </a:r>
                      <a:endParaRPr lang="en-US"/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WT05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WT11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WT14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WT15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WT68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WT70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668444"/>
                  </a:ext>
                </a:extLst>
              </a:tr>
              <a:tr h="49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782113"/>
                  </a:ext>
                </a:extLst>
              </a:tr>
              <a:tr h="1966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5739"/>
                  </a:ext>
                </a:extLst>
              </a:tr>
              <a:tr h="147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616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9302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3FBE31E-3AAD-776F-1B87-446C4053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↔ WT Product Matrix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615D2-82B4-3B5E-7F70-EB7E6625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826-CDAB-45BE-B71D-374FA024515F}" type="datetime6">
              <a:rPr lang="en-US" smtClean="0"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FEF4-E10F-B9D0-37E5-FBD876C2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4A0E3-A397-0552-6CEE-1E9669EE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1708B-30FB-4BE4-B4DA-0702E02F0E7C}" type="slidenum">
              <a:rPr lang="en-US" smtClean="0"/>
              <a:t>27</a:t>
            </a:fld>
            <a:endParaRPr lang="en-US"/>
          </a:p>
        </p:txBody>
      </p:sp>
      <p:pic>
        <p:nvPicPr>
          <p:cNvPr id="10" name="Picture 9" descr="A black electronic device with a digital display&#10;&#10;Description automatically generated">
            <a:extLst>
              <a:ext uri="{FF2B5EF4-FFF2-40B4-BE49-F238E27FC236}">
                <a16:creationId xmlns:a16="http://schemas.microsoft.com/office/drawing/2014/main" id="{C8616D90-15A3-7516-C9AC-F564A37DC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20" y="2353741"/>
            <a:ext cx="1485668" cy="761539"/>
          </a:xfrm>
          <a:prstGeom prst="rect">
            <a:avLst/>
          </a:prstGeom>
        </p:spPr>
      </p:pic>
      <p:pic>
        <p:nvPicPr>
          <p:cNvPr id="11" name="Content Placeholder 19" descr="A close-up of a digital display&#10;&#10;Description automatically generated">
            <a:extLst>
              <a:ext uri="{FF2B5EF4-FFF2-40B4-BE49-F238E27FC236}">
                <a16:creationId xmlns:a16="http://schemas.microsoft.com/office/drawing/2014/main" id="{224B8430-2943-E274-07D2-2B68DD4E9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0" y="2343792"/>
            <a:ext cx="1066800" cy="910611"/>
          </a:xfrm>
          <a:prstGeom prst="rect">
            <a:avLst/>
          </a:prstGeom>
        </p:spPr>
      </p:pic>
      <p:pic>
        <p:nvPicPr>
          <p:cNvPr id="12" name="Picture 11" descr="A close-up of a computer device&#10;&#10;Description automatically generated">
            <a:extLst>
              <a:ext uri="{FF2B5EF4-FFF2-40B4-BE49-F238E27FC236}">
                <a16:creationId xmlns:a16="http://schemas.microsoft.com/office/drawing/2014/main" id="{99F2D645-750D-A083-4B39-9BB5D3763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17" y="2426257"/>
            <a:ext cx="1146523" cy="761539"/>
          </a:xfrm>
          <a:prstGeom prst="rect">
            <a:avLst/>
          </a:prstGeom>
        </p:spPr>
      </p:pic>
      <p:pic>
        <p:nvPicPr>
          <p:cNvPr id="13" name="Picture 12" descr="A close-up of a sensor&#10;&#10;Description automatically generated">
            <a:extLst>
              <a:ext uri="{FF2B5EF4-FFF2-40B4-BE49-F238E27FC236}">
                <a16:creationId xmlns:a16="http://schemas.microsoft.com/office/drawing/2014/main" id="{5A80C0F8-2745-BE51-D294-7E6AF49F52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398" y="2301875"/>
            <a:ext cx="1165461" cy="871122"/>
          </a:xfrm>
          <a:prstGeom prst="rect">
            <a:avLst/>
          </a:prstGeom>
        </p:spPr>
      </p:pic>
      <p:pic>
        <p:nvPicPr>
          <p:cNvPr id="14" name="Picture 13" descr="A close-up of a device&#10;&#10;Description automatically generated">
            <a:extLst>
              <a:ext uri="{FF2B5EF4-FFF2-40B4-BE49-F238E27FC236}">
                <a16:creationId xmlns:a16="http://schemas.microsoft.com/office/drawing/2014/main" id="{070D41D8-060B-EADE-27E7-73FC3C0B0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021" y="2301875"/>
            <a:ext cx="1165461" cy="858943"/>
          </a:xfrm>
          <a:prstGeom prst="rect">
            <a:avLst/>
          </a:prstGeom>
        </p:spPr>
      </p:pic>
      <p:pic>
        <p:nvPicPr>
          <p:cNvPr id="15" name="Picture 14" descr="A black electronic device with red numbers&#10;&#10;Description automatically generated">
            <a:extLst>
              <a:ext uri="{FF2B5EF4-FFF2-40B4-BE49-F238E27FC236}">
                <a16:creationId xmlns:a16="http://schemas.microsoft.com/office/drawing/2014/main" id="{010E1156-1377-49AB-37E8-DEEEECD1B1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62" y="2365889"/>
            <a:ext cx="1401528" cy="845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F13B97-401F-4E7B-7A50-AD430D0614F8}"/>
              </a:ext>
            </a:extLst>
          </p:cNvPr>
          <p:cNvSpPr/>
          <p:nvPr/>
        </p:nvSpPr>
        <p:spPr>
          <a:xfrm>
            <a:off x="1213317" y="10826519"/>
            <a:ext cx="4890865" cy="282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D23E75-8B81-DF05-CB04-A216A603B8DF}"/>
              </a:ext>
            </a:extLst>
          </p:cNvPr>
          <p:cNvSpPr/>
          <p:nvPr/>
        </p:nvSpPr>
        <p:spPr>
          <a:xfrm>
            <a:off x="1029423" y="10772944"/>
            <a:ext cx="335540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27 | WT Series  Presentation May 2026 </a:t>
            </a:r>
            <a:endParaRPr lang="he-IL" sz="1400" dirty="0">
              <a:solidFill>
                <a:srgbClr val="0093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92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6D3EA-565F-4B75-D0F6-36A9E57B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Comparative matrix – Part 1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4ECF34C-6B51-AD6A-4D17-8D4E9CF132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82277"/>
              </p:ext>
            </p:extLst>
          </p:nvPr>
        </p:nvGraphicFramePr>
        <p:xfrm>
          <a:off x="755650" y="1997075"/>
          <a:ext cx="17560924" cy="8477032"/>
        </p:xfrm>
        <a:graphic>
          <a:graphicData uri="http://schemas.openxmlformats.org/drawingml/2006/table">
            <a:tbl>
              <a:tblPr/>
              <a:tblGrid>
                <a:gridCol w="3301894">
                  <a:extLst>
                    <a:ext uri="{9D8B030D-6E8A-4147-A177-3AD203B41FA5}">
                      <a16:colId xmlns:a16="http://schemas.microsoft.com/office/drawing/2014/main" val="1540576201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3244466030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4080539548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4055995994"/>
                    </a:ext>
                  </a:extLst>
                </a:gridCol>
                <a:gridCol w="2603186">
                  <a:extLst>
                    <a:ext uri="{9D8B030D-6E8A-4147-A177-3AD203B41FA5}">
                      <a16:colId xmlns:a16="http://schemas.microsoft.com/office/drawing/2014/main" val="1128367501"/>
                    </a:ext>
                  </a:extLst>
                </a:gridCol>
                <a:gridCol w="2358884">
                  <a:extLst>
                    <a:ext uri="{9D8B030D-6E8A-4147-A177-3AD203B41FA5}">
                      <a16:colId xmlns:a16="http://schemas.microsoft.com/office/drawing/2014/main" val="2400185390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21660964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Feature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WT05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WT11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WT14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WT15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WT68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WT70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668444"/>
                  </a:ext>
                </a:extLst>
              </a:tr>
              <a:tr h="49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782113"/>
                  </a:ext>
                </a:extLst>
              </a:tr>
              <a:tr h="1966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5739"/>
                  </a:ext>
                </a:extLst>
              </a:tr>
              <a:tr h="147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616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930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DISPLAY &amp; KEYBOARD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876768"/>
                  </a:ext>
                </a:extLst>
              </a:tr>
              <a:tr h="21411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Display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digits, LED 7‑segment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digits, 7‑segment LED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Graphic LCD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Graphic LCD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digits, red 7‑segment LED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663801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 height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240×128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px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(display)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128×64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px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(display)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389794"/>
                  </a:ext>
                </a:extLst>
              </a:tr>
              <a:tr h="21411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Keyboard / HMI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mechanical keys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4‑key capacitive keyboard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resistive touchscreen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membrane keys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mechanical keys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382352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Multi‑lingual menu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079901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LOAD CELL INPUT &amp; PERFORMANCE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575541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Excitation voltage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V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V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V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V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V 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V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882809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Measuring range (mV/V)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–3.9 to +3.9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–7.6 to +7.6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–3.9 to +3.9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–3.9 to +3.9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–3.9 to +3.9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–7.6 to +7.6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877528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A/D converter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bits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bit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bit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bit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bits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bits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301935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load cells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@ 350 Ω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@ 350 Ω (or 8 @ 700 Ω)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@ 350 Ω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@ 350 Ω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@ 350 Ω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@ 350 Ω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349455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Filter (adjustable)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 to 25 Hz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 to 250 Hz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 to 1000 Hz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 to 250 Hz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to 250 Hz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 to 1000 Hz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84727"/>
                  </a:ext>
                </a:extLst>
              </a:tr>
              <a:tr h="24483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Internal / visible resolution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8,000,000 div / 999,999 visible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16,000,000 pts / 999,999 visible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16,000,000 counts / 999,999 visible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16,000,000 counts / 999,999 visible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16,000,000 pts / 999,999 visible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16,000,000 pts / 999,999 visible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954300"/>
                  </a:ext>
                </a:extLst>
              </a:tr>
              <a:tr h="24483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Multichannel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Yes - 8 channels</a:t>
                      </a:r>
                      <a:endParaRPr lang="en-US"/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 -  8 channels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- 8 channels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617753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SUPPLY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09423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Supply voltage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12–24 VDC ±15%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VDC ±10%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12–24 VDC ±15%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10–30 VDC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12–24 VDC ±15%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10–30 VDC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287936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consumption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W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W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W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W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W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 W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370063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COMMUNICATIONS – STANDARD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029355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RS232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RS232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RS232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RS232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RS232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RS232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RS232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219103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RS485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RS485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RS485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RS485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RS485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RS485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RS485 half‑duplex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002324"/>
                  </a:ext>
                </a:extLst>
              </a:tr>
              <a:tr h="33316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 device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USB‑C device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USB‑C device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 device interface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 device interface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USB‑C device (USB 2.0)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 device interface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895062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Serial protocol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/>
                        </a:rPr>
                        <a:t>ASCII or Modbus RTU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/>
                        </a:rPr>
                        <a:t>ASCII or Modbus RTU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/>
                        </a:rPr>
                        <a:t>ASCII or Modbus RTU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/>
                        </a:rPr>
                        <a:t>ASCII or Modbus RTU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/>
                        </a:rPr>
                        <a:t>ASCII or Modbus RTU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/>
                        </a:rPr>
                        <a:t>ASCII or Modbus RTU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306788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COMMUNICATIONS – OPTIONAL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14784"/>
                  </a:ext>
                </a:extLst>
              </a:tr>
              <a:tr h="70732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Fieldbus options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PROFIBUS DP, PROFINET, EtherNet/IP, EtherCAT, Ethernet, CANopen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PROFIBUS DP V1, PROFINET, CANopen, EtherNet/IP, EtherCAT, Ethernet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PROFINET, EtherCAT, </a:t>
                      </a:r>
                      <a:r>
                        <a:rPr lang="fr-FR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DeviceNet</a:t>
                      </a: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Ethernet (10–100 Mbps)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PROFINET, EtherCAT, Ethernet (10–100 Mbps)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PROFIBUS, PROFINET, Ethernet IP, EtherCAT, Ethernet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PROFIBUS DP V1, PROFINET,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CANopen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EtherNet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/IP, EtherCAT, Ethernet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130453"/>
                  </a:ext>
                </a:extLst>
              </a:tr>
              <a:tr h="531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Ethernet protocols / web server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TCP, Modbus/TCP, UDP, IP, ICMP, ARP; Web server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TCP, Modbus/TCP, UDP, IP, ICMP, ARP; Web server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TCP, Modbus/TCP, UDP, IP, ICMP, ARP; Web server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TCP, Modbus/TCP, UDP, IP, ICMP, ARP; 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TCP, Modbus/TCP, UDP, IP, ICMP, ARP; 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TCP, Modbus/TCP, UDP, IP, ICMP, ARP; Web server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62265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5983A-A27A-DEEE-471D-E0B9F4B6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826-CDAB-45BE-B71D-374FA024515F}" type="datetime6">
              <a:rPr lang="en-US" smtClean="0"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75C95-5671-83AD-FE0B-DFA6C9F42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3A389-6F07-2329-C5E3-230761BE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1708B-30FB-4BE4-B4DA-0702E02F0E7C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 descr="A black electronic device with a digital display&#10;&#10;Description automatically generated">
            <a:extLst>
              <a:ext uri="{FF2B5EF4-FFF2-40B4-BE49-F238E27FC236}">
                <a16:creationId xmlns:a16="http://schemas.microsoft.com/office/drawing/2014/main" id="{9523962F-85FF-B0CC-AA7B-987D57646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20" y="2353741"/>
            <a:ext cx="1485668" cy="761539"/>
          </a:xfrm>
          <a:prstGeom prst="rect">
            <a:avLst/>
          </a:prstGeom>
        </p:spPr>
      </p:pic>
      <p:pic>
        <p:nvPicPr>
          <p:cNvPr id="11" name="Content Placeholder 19" descr="A close-up of a digital display&#10;&#10;Description automatically generated">
            <a:extLst>
              <a:ext uri="{FF2B5EF4-FFF2-40B4-BE49-F238E27FC236}">
                <a16:creationId xmlns:a16="http://schemas.microsoft.com/office/drawing/2014/main" id="{2A5B39F4-201C-276B-65DD-3B278CAE5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0" y="2343792"/>
            <a:ext cx="1066800" cy="910611"/>
          </a:xfrm>
          <a:prstGeom prst="rect">
            <a:avLst/>
          </a:prstGeom>
        </p:spPr>
      </p:pic>
      <p:pic>
        <p:nvPicPr>
          <p:cNvPr id="12" name="Picture 11" descr="A close-up of a computer device&#10;&#10;Description automatically generated">
            <a:extLst>
              <a:ext uri="{FF2B5EF4-FFF2-40B4-BE49-F238E27FC236}">
                <a16:creationId xmlns:a16="http://schemas.microsoft.com/office/drawing/2014/main" id="{0BB50AA8-009F-A329-1720-A3D78B2DF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17" y="2426257"/>
            <a:ext cx="1146523" cy="761539"/>
          </a:xfrm>
          <a:prstGeom prst="rect">
            <a:avLst/>
          </a:prstGeom>
        </p:spPr>
      </p:pic>
      <p:pic>
        <p:nvPicPr>
          <p:cNvPr id="13" name="Picture 12" descr="A close-up of a sensor&#10;&#10;Description automatically generated">
            <a:extLst>
              <a:ext uri="{FF2B5EF4-FFF2-40B4-BE49-F238E27FC236}">
                <a16:creationId xmlns:a16="http://schemas.microsoft.com/office/drawing/2014/main" id="{A3D1897E-8892-832D-CCC2-D8B345EAE2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398" y="2301875"/>
            <a:ext cx="1165461" cy="871122"/>
          </a:xfrm>
          <a:prstGeom prst="rect">
            <a:avLst/>
          </a:prstGeom>
        </p:spPr>
      </p:pic>
      <p:pic>
        <p:nvPicPr>
          <p:cNvPr id="14" name="Picture 13" descr="A close-up of a device&#10;&#10;Description automatically generated">
            <a:extLst>
              <a:ext uri="{FF2B5EF4-FFF2-40B4-BE49-F238E27FC236}">
                <a16:creationId xmlns:a16="http://schemas.microsoft.com/office/drawing/2014/main" id="{6AA1F0C8-0EB2-1A33-9148-D2A1BFB8AA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021" y="2301875"/>
            <a:ext cx="1165461" cy="858943"/>
          </a:xfrm>
          <a:prstGeom prst="rect">
            <a:avLst/>
          </a:prstGeom>
        </p:spPr>
      </p:pic>
      <p:pic>
        <p:nvPicPr>
          <p:cNvPr id="15" name="Picture 14" descr="A black electronic device with red numbers&#10;&#10;Description automatically generated">
            <a:extLst>
              <a:ext uri="{FF2B5EF4-FFF2-40B4-BE49-F238E27FC236}">
                <a16:creationId xmlns:a16="http://schemas.microsoft.com/office/drawing/2014/main" id="{720F08AE-EE68-52BD-4681-ECA5A2537D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62" y="2365889"/>
            <a:ext cx="1401528" cy="845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8E6A58-6676-B4FD-ECC7-75C2762ECCFA}"/>
              </a:ext>
            </a:extLst>
          </p:cNvPr>
          <p:cNvSpPr/>
          <p:nvPr/>
        </p:nvSpPr>
        <p:spPr>
          <a:xfrm>
            <a:off x="1213317" y="10873250"/>
            <a:ext cx="5146795" cy="264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0FD4E3-2F1B-F35E-5D85-915B5A85F8A6}"/>
              </a:ext>
            </a:extLst>
          </p:cNvPr>
          <p:cNvSpPr/>
          <p:nvPr/>
        </p:nvSpPr>
        <p:spPr>
          <a:xfrm>
            <a:off x="679450" y="10606186"/>
            <a:ext cx="335540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28 | WT Series  Presentation May 2026 </a:t>
            </a:r>
            <a:endParaRPr lang="he-IL" sz="1400" dirty="0">
              <a:solidFill>
                <a:srgbClr val="0093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33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4B5D4-6F9D-F695-6129-15C2F6D2D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ECF94-64E8-16DE-8001-C460DDDD8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Comparative matrix – Part 2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80FE0C8-AE32-B2C5-443D-403C1A5579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644943"/>
              </p:ext>
            </p:extLst>
          </p:nvPr>
        </p:nvGraphicFramePr>
        <p:xfrm>
          <a:off x="796926" y="2011361"/>
          <a:ext cx="17560924" cy="8094552"/>
        </p:xfrm>
        <a:graphic>
          <a:graphicData uri="http://schemas.openxmlformats.org/drawingml/2006/table">
            <a:tbl>
              <a:tblPr/>
              <a:tblGrid>
                <a:gridCol w="3301894">
                  <a:extLst>
                    <a:ext uri="{9D8B030D-6E8A-4147-A177-3AD203B41FA5}">
                      <a16:colId xmlns:a16="http://schemas.microsoft.com/office/drawing/2014/main" val="1540576201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3244466030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4080539548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4055995994"/>
                    </a:ext>
                  </a:extLst>
                </a:gridCol>
                <a:gridCol w="2637830">
                  <a:extLst>
                    <a:ext uri="{9D8B030D-6E8A-4147-A177-3AD203B41FA5}">
                      <a16:colId xmlns:a16="http://schemas.microsoft.com/office/drawing/2014/main" val="1128367501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2400185390"/>
                    </a:ext>
                  </a:extLst>
                </a:gridCol>
                <a:gridCol w="2324240">
                  <a:extLst>
                    <a:ext uri="{9D8B030D-6E8A-4147-A177-3AD203B41FA5}">
                      <a16:colId xmlns:a16="http://schemas.microsoft.com/office/drawing/2014/main" val="2166096422"/>
                    </a:ext>
                  </a:extLst>
                </a:gridCol>
              </a:tblGrid>
              <a:tr h="17840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Feature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WT05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WT11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WT14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WT15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WT68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WT70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668444"/>
                  </a:ext>
                </a:extLst>
              </a:tr>
              <a:tr h="49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187438"/>
                  </a:ext>
                </a:extLst>
              </a:tr>
              <a:tr h="1966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122389"/>
                  </a:ext>
                </a:extLst>
              </a:tr>
              <a:tr h="147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064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63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ANALOG OUTPUT (OPTIONAL)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49306"/>
                  </a:ext>
                </a:extLst>
              </a:tr>
              <a:tr h="20486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Analog output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Option (analog output)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(16‑bit)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(16‑bit, opto‑isolated)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(16‑bit, opto‑isolated)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(16‑bit, opto‑isolated)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(16‑bit)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09130"/>
                  </a:ext>
                </a:extLst>
              </a:tr>
              <a:tr h="163889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 types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to ±5/±10 V; 0/4–20 mA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0–5/10 V; 0/4–20 mA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0–5/10 V; 0/4–20 mA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to ±5/±10 V; 0/4–20 mA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to ±5/±10 V; 0/4–20 mA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268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I/O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019643"/>
                  </a:ext>
                </a:extLst>
              </a:tr>
              <a:tr h="35470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 inputs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opto‑isolated inputs (24 Vdc PNP)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opto‑isolated inputs (24 VDC PNP)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opto‑isolated inputs (24 VDC PNP)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opto‑isolated inputs (12/24 Vdc PNP)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opto‑isolated inputs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80658"/>
                  </a:ext>
                </a:extLst>
              </a:tr>
              <a:tr h="35470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 outputs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opto‑isolated outputs (24 Vdc/100 mA)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solid state relays (24 VDC/100 mA)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opto‑isolated outputs (24 VDC/100 mA)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relays (max 48 Vdc/Vac 2A)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photo relay outputs (100 mA)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426"/>
                  </a:ext>
                </a:extLst>
              </a:tr>
              <a:tr h="35470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Additional I/O expansion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 to 4 external modules (16 in/32 out total)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—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374922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MEMORY / STORAGE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944894"/>
                  </a:ext>
                </a:extLst>
              </a:tr>
              <a:tr h="35470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storage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KB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KB (expandable to 1024 KB option)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KB to 1024 KB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KB to 1024 KB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KB (expandable to 1024 KB option)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KB + optional Alibi memory (1 MB)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604875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Alibi memory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490425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ENVIRONMENTAL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896603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temperature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–10 to +50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–10 to +50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–10 to +50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–10 to +50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–10 to +50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–10 to +40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211339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 temperature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–20 to +70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–20 to +60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–20 to +70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–20 to +70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–20 to +70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–20 to +60 °C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202416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Humidity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≤85% (no mist)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≤85% (no condensation)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≤85%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≤85%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≤85% (no condensation)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≤85% (no condensation)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253320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MECHANICAL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20656"/>
                  </a:ext>
                </a:extLst>
              </a:tr>
              <a:tr h="35470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Dimensions (L×H×D)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98×90×40 mm (std); 134×90×40 mm (with fieldbus)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119×112×23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106×108×62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149×94×55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100×75×110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96×48×100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648762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Terminal blocks pitch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5.08 mm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059955"/>
                  </a:ext>
                </a:extLst>
              </a:tr>
              <a:tr h="1784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REGULATORY / COMPLIANCE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993" marR="1993" marT="19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67167"/>
                  </a:ext>
                </a:extLst>
              </a:tr>
              <a:tr h="53101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Regulatory compliance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EN61000‑6‑2, EN61000‑6‑3 (EMC); EN61010‑1 (safety)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EN61000‑6‑2, EN61000‑6‑3, EN61326‑1 (EMC); EN61010‑1 (safety)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EN61000‑6‑2, EN61000‑6‑3 (EMC); EN61010‑1 (safety)</a:t>
                      </a:r>
                      <a:b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EN45501 (metrology)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EN61000‑6‑2, EN61000‑6‑3 (EMC); EN61010‑1 (safety); EN45501 (metrology)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EN61000‑6‑2, EN61000‑6‑3 (EMC); EN61010‑1 (safety); 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EN61000‑6‑2, EN61000‑6‑3 (EMC); EN61010‑1 (safety)</a:t>
                      </a:r>
                    </a:p>
                  </a:txBody>
                  <a:tcPr marL="1993" marR="1993" marT="19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72737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CE097-B2D9-88B0-DA25-D7FD5E96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826-CDAB-45BE-B71D-374FA024515F}" type="datetime6">
              <a:rPr lang="en-US" smtClean="0"/>
              <a:t>June 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4EBEA-444F-5161-4EF9-7D6B9E2BD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FAB21-6D06-DD78-A513-3EF5C130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1708B-30FB-4BE4-B4DA-0702E02F0E7C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A black electronic device with a digital display&#10;&#10;Description automatically generated">
            <a:extLst>
              <a:ext uri="{FF2B5EF4-FFF2-40B4-BE49-F238E27FC236}">
                <a16:creationId xmlns:a16="http://schemas.microsoft.com/office/drawing/2014/main" id="{7E82400A-23CF-372C-64AA-377DEEBCA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20" y="2391813"/>
            <a:ext cx="1485668" cy="761539"/>
          </a:xfrm>
          <a:prstGeom prst="rect">
            <a:avLst/>
          </a:prstGeom>
        </p:spPr>
      </p:pic>
      <p:pic>
        <p:nvPicPr>
          <p:cNvPr id="7" name="Content Placeholder 19" descr="A close-up of a digital display&#10;&#10;Description automatically generated">
            <a:extLst>
              <a:ext uri="{FF2B5EF4-FFF2-40B4-BE49-F238E27FC236}">
                <a16:creationId xmlns:a16="http://schemas.microsoft.com/office/drawing/2014/main" id="{77F11557-6A06-A8BC-8AB2-2E2F236BA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0" y="2381864"/>
            <a:ext cx="1066800" cy="910611"/>
          </a:xfrm>
          <a:prstGeom prst="rect">
            <a:avLst/>
          </a:prstGeom>
        </p:spPr>
      </p:pic>
      <p:pic>
        <p:nvPicPr>
          <p:cNvPr id="8" name="Picture 7" descr="A close-up of a computer device&#10;&#10;Description automatically generated">
            <a:extLst>
              <a:ext uri="{FF2B5EF4-FFF2-40B4-BE49-F238E27FC236}">
                <a16:creationId xmlns:a16="http://schemas.microsoft.com/office/drawing/2014/main" id="{2B0FD11B-A647-E30A-401E-4C5D401D06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17" y="2464329"/>
            <a:ext cx="1146523" cy="761539"/>
          </a:xfrm>
          <a:prstGeom prst="rect">
            <a:avLst/>
          </a:prstGeom>
        </p:spPr>
      </p:pic>
      <p:pic>
        <p:nvPicPr>
          <p:cNvPr id="10" name="Picture 9" descr="A close-up of a sensor&#10;&#10;Description automatically generated">
            <a:extLst>
              <a:ext uri="{FF2B5EF4-FFF2-40B4-BE49-F238E27FC236}">
                <a16:creationId xmlns:a16="http://schemas.microsoft.com/office/drawing/2014/main" id="{0CCE78CF-E0C3-653A-CCE1-397FCEDDAE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398" y="2339947"/>
            <a:ext cx="1165461" cy="871122"/>
          </a:xfrm>
          <a:prstGeom prst="rect">
            <a:avLst/>
          </a:prstGeom>
        </p:spPr>
      </p:pic>
      <p:pic>
        <p:nvPicPr>
          <p:cNvPr id="11" name="Picture 10" descr="A close-up of a device&#10;&#10;Description automatically generated">
            <a:extLst>
              <a:ext uri="{FF2B5EF4-FFF2-40B4-BE49-F238E27FC236}">
                <a16:creationId xmlns:a16="http://schemas.microsoft.com/office/drawing/2014/main" id="{C1543F5B-1141-0DF2-E542-E45B5275C3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021" y="2339947"/>
            <a:ext cx="1165461" cy="858943"/>
          </a:xfrm>
          <a:prstGeom prst="rect">
            <a:avLst/>
          </a:prstGeom>
        </p:spPr>
      </p:pic>
      <p:pic>
        <p:nvPicPr>
          <p:cNvPr id="12" name="Picture 11" descr="A black electronic device with red numbers&#10;&#10;Description automatically generated">
            <a:extLst>
              <a:ext uri="{FF2B5EF4-FFF2-40B4-BE49-F238E27FC236}">
                <a16:creationId xmlns:a16="http://schemas.microsoft.com/office/drawing/2014/main" id="{4E7689A8-AADD-0F68-AA2E-DC30B01156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62" y="2403961"/>
            <a:ext cx="1401528" cy="845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9D51E61-32AB-2A2B-619B-17ECB7635274}"/>
              </a:ext>
            </a:extLst>
          </p:cNvPr>
          <p:cNvSpPr/>
          <p:nvPr/>
        </p:nvSpPr>
        <p:spPr>
          <a:xfrm>
            <a:off x="1213317" y="10873250"/>
            <a:ext cx="5146795" cy="264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782B18-6C66-CBA2-742D-E86896BD62BE}"/>
              </a:ext>
            </a:extLst>
          </p:cNvPr>
          <p:cNvSpPr/>
          <p:nvPr/>
        </p:nvSpPr>
        <p:spPr>
          <a:xfrm>
            <a:off x="679450" y="10606186"/>
            <a:ext cx="335540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29 | WT Series  Presentation May 2026 </a:t>
            </a:r>
            <a:endParaRPr lang="he-IL" sz="1400" dirty="0">
              <a:solidFill>
                <a:srgbClr val="0093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92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149475"/>
            <a:ext cx="7221537" cy="1552575"/>
          </a:xfrm>
        </p:spPr>
        <p:txBody>
          <a:bodyPr/>
          <a:lstStyle/>
          <a:p>
            <a:r>
              <a:rPr lang="en-US" sz="4000" b="1">
                <a:solidFill>
                  <a:srgbClr val="0093D0"/>
                </a:solidFill>
                <a:latin typeface="+mj-lt"/>
              </a:rPr>
              <a:t>WT Product Range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373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3D0"/>
                </a:solidFill>
              </a:rPr>
              <a:t>3 | WT Series  Presentation | May 2026 </a:t>
            </a:r>
            <a:endParaRPr lang="he-IL" sz="140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55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98" y="5105400"/>
            <a:ext cx="8153268" cy="2700020"/>
          </a:xfrm>
        </p:spPr>
        <p:txBody>
          <a:bodyPr/>
          <a:lstStyle/>
          <a:p>
            <a:pPr marL="342900" indent="-342900">
              <a:buFont typeface="Calibri" panose="020F050202020403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Easy setup</a:t>
            </a:r>
          </a:p>
          <a:p>
            <a:pPr marL="342900" indent="-342900">
              <a:buFont typeface="Calibri" panose="020F050202020403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Fast calibration</a:t>
            </a:r>
          </a:p>
          <a:p>
            <a:pPr marL="342900" indent="-342900">
              <a:buFont typeface="Calibri" panose="020F050202020403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Testing – Inputs, logic outputs, analog output</a:t>
            </a:r>
          </a:p>
          <a:p>
            <a:pPr marL="342900" indent="-342900">
              <a:buFont typeface="Calibri" panose="020F050202020403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Acquire weight values -- Export to CSV </a:t>
            </a:r>
          </a:p>
          <a:p>
            <a:pPr marL="342900" indent="-342900">
              <a:buFont typeface="Calibri" panose="020F050202020403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Data backup &amp; restore – PC file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3368407"/>
            <a:ext cx="6324600" cy="1187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Intuitive tool for PC-based calibration and monitoring of VPG Weight Transmitters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35540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30 | WT Series  Presentation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8" y="425365"/>
            <a:ext cx="3392836" cy="725313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301876"/>
            <a:ext cx="7221537" cy="7620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VTW Connect</a:t>
            </a:r>
          </a:p>
        </p:txBody>
      </p:sp>
    </p:spTree>
    <p:extLst>
      <p:ext uri="{BB962C8B-B14F-4D97-AF65-F5344CB8AC3E}">
        <p14:creationId xmlns:p14="http://schemas.microsoft.com/office/powerpoint/2010/main" val="1608843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9" y="5105400"/>
            <a:ext cx="8135937" cy="6111875"/>
          </a:xfrm>
        </p:spPr>
        <p:txBody>
          <a:bodyPr/>
          <a:lstStyle/>
          <a:p>
            <a:pPr marL="300990" indent="-300990"/>
            <a:r>
              <a:rPr lang="en-US" sz="2000">
                <a:solidFill>
                  <a:schemeClr val="tx1"/>
                </a:solidFill>
                <a:latin typeface="+mj-lt"/>
                <a:cs typeface="Arial"/>
              </a:rPr>
              <a:t>Fast data transmission and conversion</a:t>
            </a:r>
          </a:p>
          <a:p>
            <a:pPr marL="300990" indent="-300990"/>
            <a:r>
              <a:rPr lang="en-US" sz="2000">
                <a:solidFill>
                  <a:schemeClr val="tx1"/>
                </a:solidFill>
                <a:latin typeface="+mj-lt"/>
                <a:cs typeface="Arial"/>
              </a:rPr>
              <a:t>Simplified setup, use, &amp; scalability</a:t>
            </a:r>
          </a:p>
          <a:p>
            <a:pPr marL="300990" indent="-300990"/>
            <a:r>
              <a:rPr lang="en-US" sz="2000">
                <a:solidFill>
                  <a:schemeClr val="tx1"/>
                </a:solidFill>
                <a:latin typeface="+mj-lt"/>
                <a:cs typeface="Arial"/>
              </a:rPr>
              <a:t>Versatile connectivity</a:t>
            </a:r>
          </a:p>
          <a:p>
            <a:pPr marL="300990" indent="-300990"/>
            <a:r>
              <a:rPr lang="en-US" sz="2000">
                <a:solidFill>
                  <a:schemeClr val="tx1"/>
                </a:solidFill>
                <a:latin typeface="+mj-lt"/>
                <a:cs typeface="Arial"/>
              </a:rPr>
              <a:t>Proven, reliable performance</a:t>
            </a:r>
          </a:p>
          <a:p>
            <a:pPr marL="300990" indent="-300990"/>
            <a:r>
              <a:rPr lang="en-US" sz="2000">
                <a:solidFill>
                  <a:schemeClr val="tx1"/>
                </a:solidFill>
                <a:latin typeface="+mj-lt"/>
                <a:cs typeface="Arial"/>
              </a:rPr>
              <a:t>Part of a complete, single-vendor solution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3368407"/>
            <a:ext cx="6781800" cy="1905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/>
              <a:t>The </a:t>
            </a:r>
            <a:r>
              <a:rPr lang="en-US" sz="2800" b="1"/>
              <a:t>WT Series </a:t>
            </a:r>
            <a:r>
              <a:rPr lang="en-US" sz="2800"/>
              <a:t>delivers real-time transmission and visibility into weighing data, with </a:t>
            </a:r>
            <a:r>
              <a:rPr lang="en-US" sz="2800" b="1"/>
              <a:t>end-to-end simplicity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47242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31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301876"/>
            <a:ext cx="7221537" cy="7620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04403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3244" y="1920875"/>
            <a:ext cx="20137344" cy="7010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1" anchor="ctr"/>
          <a:lstStyle/>
          <a:p>
            <a:pPr algn="ctr"/>
            <a:endParaRPr lang="en-US" sz="4000" b="1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4779" y="3193999"/>
            <a:ext cx="7221537" cy="922020"/>
          </a:xfrm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  <a:latin typeface="+mj-lt"/>
                <a:cs typeface="Arial"/>
              </a:rPr>
              <a:t> Learn more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9074779" y="4123199"/>
            <a:ext cx="10668000" cy="981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Contact a VPG Force Sensors expert to discuss your needs for reliable, real-time transmission of weight data.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35540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32 | WT Series  Presentation May 2026 </a:t>
            </a:r>
            <a:endParaRPr lang="he-IL" sz="1400" dirty="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9074779" y="5384830"/>
            <a:ext cx="10668000" cy="34964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Contacts:</a:t>
            </a:r>
          </a:p>
          <a:p>
            <a:pPr marL="0" indent="0" rtl="1">
              <a:buNone/>
            </a:pPr>
            <a:r>
              <a:rPr lang="en-US" sz="2800">
                <a:solidFill>
                  <a:schemeClr val="bg1"/>
                </a:solidFill>
              </a:rPr>
              <a:t>vpgfs.americas@vpgsensors.com</a:t>
            </a:r>
          </a:p>
          <a:p>
            <a:pPr marL="0" indent="0" rtl="1">
              <a:buNone/>
            </a:pPr>
            <a:r>
              <a:rPr lang="en-US" sz="2800">
                <a:solidFill>
                  <a:schemeClr val="bg1"/>
                </a:solidFill>
              </a:rPr>
              <a:t>vpgfs.asia@vpgsensors.com</a:t>
            </a:r>
          </a:p>
          <a:p>
            <a:pPr marL="0" indent="0" rtl="1">
              <a:buNone/>
            </a:pPr>
            <a:r>
              <a:rPr lang="en-US" sz="2800">
                <a:solidFill>
                  <a:schemeClr val="bg1"/>
                </a:solidFill>
              </a:rPr>
              <a:t>vpgfs.emea@vpgsensors.com</a:t>
            </a:r>
          </a:p>
          <a:p>
            <a:pPr marL="0" indent="0">
              <a:buNone/>
            </a:pPr>
            <a:endParaRPr lang="en-US" sz="2800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BFFA319-B79A-EDD4-7FC0-15A345810C6B}"/>
              </a:ext>
            </a:extLst>
          </p:cNvPr>
          <p:cNvSpPr txBox="1">
            <a:spLocks/>
          </p:cNvSpPr>
          <p:nvPr/>
        </p:nvSpPr>
        <p:spPr>
          <a:xfrm>
            <a:off x="993644" y="3202601"/>
            <a:ext cx="7221537" cy="9220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0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7200" b="1">
                <a:solidFill>
                  <a:schemeClr val="bg1"/>
                </a:solidFill>
                <a:latin typeface="+mj-lt"/>
                <a:cs typeface="Arial"/>
              </a:rPr>
              <a:t>Q&amp;A</a:t>
            </a:r>
            <a:endParaRPr lang="en-US" sz="7200">
              <a:solidFill>
                <a:schemeClr val="bg1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3706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093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9450" y="10606186"/>
            <a:ext cx="3373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3D0"/>
                </a:solidFill>
              </a:rPr>
              <a:t>4 | WT Series  Presentation | May 2026 </a:t>
            </a:r>
            <a:endParaRPr lang="he-IL" sz="140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92475"/>
            <a:ext cx="20104100" cy="5715000"/>
          </a:xfrm>
          <a:prstGeom prst="rect">
            <a:avLst/>
          </a:prstGeom>
          <a:solidFill>
            <a:srgbClr val="E7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9" y="5065307"/>
            <a:ext cx="16295221" cy="3015898"/>
          </a:xfrm>
        </p:spPr>
        <p:txBody>
          <a:bodyPr/>
          <a:lstStyle/>
          <a:p>
            <a:r>
              <a:rPr lang="en-US" sz="2200" b="1">
                <a:solidFill>
                  <a:schemeClr val="tx1"/>
                </a:solidFill>
                <a:latin typeface="+mj-lt"/>
              </a:rPr>
              <a:t>Unified language – </a:t>
            </a:r>
            <a:r>
              <a:rPr lang="en-US" sz="2200">
                <a:solidFill>
                  <a:schemeClr val="tx1"/>
                </a:solidFill>
                <a:latin typeface="+mj-lt"/>
              </a:rPr>
              <a:t>one HW/SW interface to learn, easy scalability</a:t>
            </a:r>
          </a:p>
          <a:p>
            <a:r>
              <a:rPr lang="en-US" sz="2200" b="1">
                <a:solidFill>
                  <a:schemeClr val="tx1"/>
                </a:solidFill>
                <a:latin typeface="+mj-lt"/>
              </a:rPr>
              <a:t>Compact and lightweight designs – </a:t>
            </a:r>
            <a:r>
              <a:rPr lang="en-US" sz="2200">
                <a:solidFill>
                  <a:schemeClr val="tx1"/>
                </a:solidFill>
                <a:latin typeface="+mj-lt"/>
              </a:rPr>
              <a:t>easy installation</a:t>
            </a:r>
          </a:p>
          <a:p>
            <a:r>
              <a:rPr lang="en-US" sz="2200" b="1">
                <a:solidFill>
                  <a:schemeClr val="tx1"/>
                </a:solidFill>
                <a:latin typeface="+mj-lt"/>
              </a:rPr>
              <a:t>High-performing A/D converter – </a:t>
            </a:r>
            <a:r>
              <a:rPr lang="en-US" sz="2200">
                <a:solidFill>
                  <a:schemeClr val="tx1"/>
                </a:solidFill>
                <a:latin typeface="+mj-lt"/>
              </a:rPr>
              <a:t>fast data transmission and conversion</a:t>
            </a:r>
          </a:p>
          <a:p>
            <a:pPr marL="300990" indent="-300990"/>
            <a:r>
              <a:rPr lang="en-US" sz="2200" b="1">
                <a:solidFill>
                  <a:schemeClr val="tx1"/>
                </a:solidFill>
                <a:latin typeface="+mj-lt"/>
                <a:cs typeface="Arial"/>
              </a:rPr>
              <a:t>PC-based setup, calibration and monitoring – </a:t>
            </a:r>
            <a:r>
              <a:rPr lang="en-US" sz="2200">
                <a:solidFill>
                  <a:schemeClr val="tx1"/>
                </a:solidFill>
                <a:latin typeface="+mj-lt"/>
                <a:cs typeface="Arial"/>
              </a:rPr>
              <a:t>simplified access from anywhere</a:t>
            </a:r>
          </a:p>
          <a:p>
            <a:r>
              <a:rPr lang="en-US" sz="2200" b="1">
                <a:solidFill>
                  <a:schemeClr val="tx1"/>
                </a:solidFill>
                <a:latin typeface="+mj-lt"/>
              </a:rPr>
              <a:t>A complete measurement solution </a:t>
            </a:r>
            <a:r>
              <a:rPr lang="en-US" sz="2200">
                <a:solidFill>
                  <a:schemeClr val="tx1"/>
                </a:solidFill>
                <a:latin typeface="+mj-lt"/>
              </a:rPr>
              <a:t>– Load cells + weight transmitter + </a:t>
            </a:r>
            <a:r>
              <a:rPr lang="he-IL" sz="220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>
                <a:solidFill>
                  <a:schemeClr val="tx1"/>
                </a:solidFill>
                <a:latin typeface="+mj-lt"/>
              </a:rPr>
              <a:t>accessories from 1 supplier</a:t>
            </a:r>
          </a:p>
          <a:p>
            <a:pPr marL="300990" indent="-300990"/>
            <a:r>
              <a:rPr lang="fr-FR" sz="2200" b="1">
                <a:solidFill>
                  <a:srgbClr val="231F20"/>
                </a:solidFill>
                <a:latin typeface="+mj-lt"/>
                <a:cs typeface="Arial"/>
              </a:rPr>
              <a:t>UL </a:t>
            </a:r>
            <a:r>
              <a:rPr lang="fr-FR" sz="2200" b="1" err="1">
                <a:solidFill>
                  <a:srgbClr val="231F20"/>
                </a:solidFill>
                <a:latin typeface="+mj-lt"/>
                <a:cs typeface="Arial"/>
              </a:rPr>
              <a:t>Certified</a:t>
            </a:r>
            <a:r>
              <a:rPr lang="fr-FR" sz="2200" b="1">
                <a:solidFill>
                  <a:srgbClr val="231F20"/>
                </a:solidFill>
                <a:latin typeface="+mj-lt"/>
                <a:cs typeface="Arial"/>
              </a:rPr>
              <a:t> , CE  , OIMLR76 ( WT14,15 )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91029" y="4079231"/>
            <a:ext cx="18505021" cy="56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Versatile, quality-engineered weight transmitters for process weighing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 txBox="1">
            <a:spLocks/>
          </p:cNvSpPr>
          <p:nvPr/>
        </p:nvSpPr>
        <p:spPr>
          <a:xfrm>
            <a:off x="679450" y="2301875"/>
            <a:ext cx="7221537" cy="15525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0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>
                <a:solidFill>
                  <a:srgbClr val="0093D0"/>
                </a:solidFill>
              </a:rPr>
              <a:t>Highlights</a:t>
            </a:r>
            <a:endParaRPr lang="en-US" sz="40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2169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301875"/>
            <a:ext cx="7221537" cy="1552575"/>
          </a:xfrm>
        </p:spPr>
        <p:txBody>
          <a:bodyPr/>
          <a:lstStyle/>
          <a:p>
            <a:r>
              <a:rPr lang="en-US" sz="4000" b="1">
                <a:latin typeface="+mj-lt"/>
              </a:rPr>
              <a:t>Key benefits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9" y="5730875"/>
            <a:ext cx="4636621" cy="4419600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Highly accurate and durable </a:t>
            </a:r>
            <a:r>
              <a:rPr lang="en-US" sz="18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– Proven in tough industrial environments</a:t>
            </a:r>
            <a:endParaRPr lang="x-none" sz="180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Versatile connectivity </a:t>
            </a:r>
            <a:r>
              <a:rPr lang="en-US" sz="18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– Support for varied communications, compatible with any PLC</a:t>
            </a:r>
            <a:endParaRPr lang="x-none" sz="180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Fast &amp; simple configuration </a:t>
            </a:r>
            <a:r>
              <a:rPr lang="en-US" sz="18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– VPG optimization tool</a:t>
            </a:r>
            <a:endParaRPr lang="x-none" sz="180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b="1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Standart</a:t>
            </a:r>
            <a:r>
              <a:rPr lang="en-US" sz="18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software </a:t>
            </a:r>
            <a:r>
              <a:rPr lang="en-US" sz="18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– Varied applications, reduced learning curve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1" y="4650887"/>
            <a:ext cx="4495799" cy="1079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0093D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Engineered for precision, built for reliability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373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3D0"/>
                </a:solidFill>
              </a:rPr>
              <a:t>5 | WT Series  Presentation | May 2026 </a:t>
            </a:r>
            <a:endParaRPr lang="he-IL" sz="140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 txBox="1">
            <a:spLocks/>
          </p:cNvSpPr>
          <p:nvPr/>
        </p:nvSpPr>
        <p:spPr>
          <a:xfrm>
            <a:off x="7396628" y="5730875"/>
            <a:ext cx="4636621" cy="4419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01569" indent="-301569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395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1130884" indent="-376961" algn="l" defTabSz="914400" rtl="0" eaLnBrk="1" latinLnBrk="0" hangingPunct="1">
              <a:lnSpc>
                <a:spcPct val="100000"/>
              </a:lnSpc>
              <a:spcBef>
                <a:spcPts val="989"/>
              </a:spcBef>
              <a:buClr>
                <a:schemeClr val="tx2"/>
              </a:buClr>
              <a:buFont typeface="System Font Regular"/>
              <a:buChar char="–"/>
              <a:defRPr sz="329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96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8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Weight transmitters, load cells, and accessories</a:t>
            </a:r>
            <a:endParaRPr lang="x-none" sz="1800" b="1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8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Straightforward and assured integration</a:t>
            </a:r>
            <a:r>
              <a:rPr lang="en-US" sz="18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– All components are proven to work together</a:t>
            </a:r>
            <a:endParaRPr lang="x-none" sz="180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8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Simplified purchasing</a:t>
            </a:r>
            <a:r>
              <a:rPr lang="en-US" sz="18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– One order, with fast delivery</a:t>
            </a:r>
            <a:endParaRPr lang="x-none" sz="180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8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Professional support &amp; training</a:t>
            </a:r>
            <a:r>
              <a:rPr lang="en-US" sz="18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– Across the full solution</a:t>
            </a:r>
            <a:endParaRPr lang="x-none" sz="180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7385050" y="4650887"/>
            <a:ext cx="4724400" cy="1079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0093D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Complete, single-source solution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 txBox="1">
            <a:spLocks/>
          </p:cNvSpPr>
          <p:nvPr/>
        </p:nvSpPr>
        <p:spPr>
          <a:xfrm>
            <a:off x="14254628" y="5730875"/>
            <a:ext cx="4636621" cy="4419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01569" indent="-301569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395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1130884" indent="-376961" algn="l" defTabSz="914400" rtl="0" eaLnBrk="1" latinLnBrk="0" hangingPunct="1">
              <a:lnSpc>
                <a:spcPct val="100000"/>
              </a:lnSpc>
              <a:spcBef>
                <a:spcPts val="989"/>
              </a:spcBef>
              <a:buClr>
                <a:schemeClr val="tx2"/>
              </a:buClr>
              <a:buFont typeface="System Font Regular"/>
              <a:buChar char="–"/>
              <a:defRPr sz="329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96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97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38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60+ years</a:t>
            </a:r>
            <a:r>
              <a:rPr lang="en-US" sz="20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of innovation</a:t>
            </a:r>
            <a:r>
              <a:rPr lang="en-US" sz="20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– Pioneers in strain gage-based weighing and force measurement </a:t>
            </a:r>
            <a:endParaRPr lang="x-none" sz="200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Proven high-quality </a:t>
            </a:r>
            <a:r>
              <a:rPr lang="en-US" sz="20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– Reliable, durable products engineered for consistent accuracy </a:t>
            </a:r>
            <a:endParaRPr lang="x-none" sz="200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Dependable global supply</a:t>
            </a:r>
            <a:r>
              <a:rPr lang="en-US" sz="200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– Stable, long-term availability from an established global provider</a:t>
            </a:r>
            <a:endParaRPr lang="x-none" sz="200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14243050" y="4650887"/>
            <a:ext cx="4953000" cy="1079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0093D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From the leader in precision weighing solutions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1" y="3658085"/>
            <a:ext cx="863492" cy="863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50" y="3670784"/>
            <a:ext cx="914286" cy="838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628" y="3683482"/>
            <a:ext cx="685714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10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9" y="4114800"/>
            <a:ext cx="8135937" cy="6111875"/>
          </a:xfrm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  <a:latin typeface="+mj-lt"/>
              </a:rPr>
              <a:t>Ultra-slim, lightweight design</a:t>
            </a: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Easy DIN rail installation</a:t>
            </a: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Fast data acquisition &amp; conversion</a:t>
            </a: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High-performance A/D converter</a:t>
            </a: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Supports fieldbus and analog output protocols.</a:t>
            </a:r>
          </a:p>
          <a:p>
            <a:pPr marL="300990" indent="-300990"/>
            <a:r>
              <a:rPr lang="en-US" sz="1800">
                <a:solidFill>
                  <a:srgbClr val="231F20"/>
                </a:solidFill>
                <a:latin typeface="+mj-lt"/>
                <a:cs typeface="Arial"/>
              </a:rPr>
              <a:t>Gross/Net/Peak modes ,Auto‑tare &amp; semi‑automatic zero, Weight (Hold)</a:t>
            </a:r>
          </a:p>
          <a:p>
            <a:pPr marL="300990" indent="-300990"/>
            <a:r>
              <a:rPr lang="en-US" sz="1800">
                <a:solidFill>
                  <a:srgbClr val="231F20"/>
                </a:solidFill>
                <a:latin typeface="+mj-lt"/>
                <a:cs typeface="Arial"/>
              </a:rPr>
              <a:t>Optional Alibi memory (1 MB) </a:t>
            </a: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Includes  digital inputs / outputs </a:t>
            </a: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PC-based calibration and monitoring</a:t>
            </a: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Mechanical keyboard with programmable keys</a:t>
            </a: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Removable screw terminal blocks</a:t>
            </a: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USB port for firmware update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3368407"/>
            <a:ext cx="9749625" cy="1187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/>
              <a:t>Small in size, big in capabilities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373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3D0"/>
                </a:solidFill>
              </a:rPr>
              <a:t>6 | WT Series  Presentation | May 2026 </a:t>
            </a:r>
            <a:endParaRPr lang="he-IL" sz="140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301876"/>
            <a:ext cx="7221537" cy="838200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WT11 Weight Transmitter 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254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590800"/>
            <a:ext cx="7221537" cy="1552575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WT11 Key applications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5D84539-744C-EB99-1365-D68769FB9CCE}"/>
              </a:ext>
            </a:extLst>
          </p:cNvPr>
          <p:cNvSpPr txBox="1">
            <a:spLocks/>
          </p:cNvSpPr>
          <p:nvPr/>
        </p:nvSpPr>
        <p:spPr>
          <a:xfrm>
            <a:off x="679450" y="3825607"/>
            <a:ext cx="9749625" cy="62486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solidFill>
                  <a:srgbClr val="231F20"/>
                </a:solidFill>
              </a:rPr>
              <a:t>Process Weighing </a:t>
            </a:r>
          </a:p>
          <a:p>
            <a:pPr marL="0" indent="0">
              <a:buNone/>
            </a:pPr>
            <a:r>
              <a:rPr lang="en-US" sz="2600">
                <a:solidFill>
                  <a:srgbClr val="231F20"/>
                </a:solidFill>
              </a:rPr>
              <a:t>Including:</a:t>
            </a:r>
          </a:p>
          <a:p>
            <a:r>
              <a:rPr lang="en-US" sz="1800">
                <a:solidFill>
                  <a:srgbClr val="231F20"/>
                </a:solidFill>
              </a:rPr>
              <a:t>Silo Weighing ( </a:t>
            </a:r>
            <a:r>
              <a:rPr lang="en-US" sz="1800" err="1">
                <a:solidFill>
                  <a:srgbClr val="231F20"/>
                </a:solidFill>
              </a:rPr>
              <a:t>e.g</a:t>
            </a:r>
            <a:r>
              <a:rPr lang="en-US" sz="1800">
                <a:solidFill>
                  <a:srgbClr val="231F20"/>
                </a:solidFill>
              </a:rPr>
              <a:t> Load cell models 65023 , 65043 ) </a:t>
            </a:r>
          </a:p>
          <a:p>
            <a:r>
              <a:rPr lang="en-US" sz="1800">
                <a:solidFill>
                  <a:srgbClr val="231F20"/>
                </a:solidFill>
              </a:rPr>
              <a:t>Inventory monitoring</a:t>
            </a:r>
          </a:p>
          <a:p>
            <a:r>
              <a:rPr lang="en-US" sz="1800">
                <a:solidFill>
                  <a:srgbClr val="231F20"/>
                </a:solidFill>
              </a:rPr>
              <a:t>Remote monitoring </a:t>
            </a:r>
          </a:p>
          <a:p>
            <a:r>
              <a:rPr lang="en-US" sz="1800">
                <a:solidFill>
                  <a:srgbClr val="231F20"/>
                </a:solidFill>
              </a:rPr>
              <a:t>Static applications</a:t>
            </a:r>
          </a:p>
          <a:p>
            <a:pPr marL="457200" lvl="1" indent="0">
              <a:buNone/>
            </a:pPr>
            <a:endParaRPr lang="en-US" sz="2600">
              <a:solidFill>
                <a:srgbClr val="231F20"/>
              </a:solidFill>
            </a:endParaRPr>
          </a:p>
          <a:p>
            <a:pPr marL="0" indent="0">
              <a:buNone/>
            </a:pPr>
            <a:r>
              <a:rPr lang="en-US" sz="2600" b="1">
                <a:solidFill>
                  <a:srgbClr val="231F20"/>
                </a:solidFill>
              </a:rPr>
              <a:t>Test &amp; Measurement ,Production testing (EOL,QA)</a:t>
            </a:r>
          </a:p>
          <a:p>
            <a:pPr marL="0" indent="0">
              <a:buNone/>
            </a:pPr>
            <a:r>
              <a:rPr lang="en-US" sz="2600">
                <a:solidFill>
                  <a:srgbClr val="231F20"/>
                </a:solidFill>
              </a:rPr>
              <a:t>Including:</a:t>
            </a:r>
          </a:p>
          <a:p>
            <a:pPr>
              <a:spcBef>
                <a:spcPts val="600"/>
              </a:spcBef>
            </a:pPr>
            <a:endParaRPr lang="en-US" sz="1800">
              <a:solidFill>
                <a:srgbClr val="231F2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>
                <a:solidFill>
                  <a:srgbClr val="231F20"/>
                </a:solidFill>
              </a:rPr>
              <a:t>Steering wheels force/torque</a:t>
            </a:r>
          </a:p>
          <a:p>
            <a:pPr>
              <a:spcBef>
                <a:spcPts val="600"/>
              </a:spcBef>
            </a:pPr>
            <a:r>
              <a:rPr lang="en-US" sz="1800">
                <a:solidFill>
                  <a:srgbClr val="231F20"/>
                </a:solidFill>
              </a:rPr>
              <a:t>Tires performance  forces </a:t>
            </a:r>
          </a:p>
          <a:p>
            <a:pPr>
              <a:spcBef>
                <a:spcPts val="600"/>
              </a:spcBef>
            </a:pPr>
            <a:r>
              <a:rPr lang="en-US" sz="1800">
                <a:solidFill>
                  <a:srgbClr val="231F20"/>
                </a:solidFill>
              </a:rPr>
              <a:t>Servo actuator testing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373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3D0"/>
                </a:solidFill>
              </a:rPr>
              <a:t>7 | WT Series  Presentation | May 2026 </a:t>
            </a:r>
            <a:endParaRPr lang="he-IL" sz="140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  <p:pic>
        <p:nvPicPr>
          <p:cNvPr id="5" name="Picture 4" descr="A large metal building with several silos&#10;&#10;AI-generated content may be incorrect.">
            <a:extLst>
              <a:ext uri="{FF2B5EF4-FFF2-40B4-BE49-F238E27FC236}">
                <a16:creationId xmlns:a16="http://schemas.microsoft.com/office/drawing/2014/main" id="{32D61DE0-4A16-7BA0-2784-FA21E807E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389" r="5627"/>
          <a:stretch>
            <a:fillRect/>
          </a:stretch>
        </p:blipFill>
        <p:spPr>
          <a:xfrm>
            <a:off x="10055283" y="-83560"/>
            <a:ext cx="10047859" cy="1148277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3B3EA64-FD07-627C-2FA2-02201015E20C}"/>
              </a:ext>
            </a:extLst>
          </p:cNvPr>
          <p:cNvSpPr/>
          <p:nvPr/>
        </p:nvSpPr>
        <p:spPr>
          <a:xfrm>
            <a:off x="7232650" y="4832349"/>
            <a:ext cx="3352800" cy="1570567"/>
          </a:xfrm>
          <a:prstGeom prst="wedgeRoundRectCallout">
            <a:avLst>
              <a:gd name="adj1" fmla="val -90963"/>
              <a:gd name="adj2" fmla="val -99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/>
              <a:t>Easy DIN, slim</a:t>
            </a:r>
          </a:p>
          <a:p>
            <a:pPr algn="l"/>
            <a:r>
              <a:rPr lang="en-US"/>
              <a:t>Inside the cabinet / Rack</a:t>
            </a:r>
          </a:p>
          <a:p>
            <a:pPr algn="l"/>
            <a:r>
              <a:rPr lang="en-US"/>
              <a:t>No need for visualization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91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0C74B-8925-F2CF-085E-9BB975B6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FDAA3C6-10A6-7879-9807-0533C283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590800"/>
            <a:ext cx="7221537" cy="1552575"/>
          </a:xfrm>
        </p:spPr>
        <p:txBody>
          <a:bodyPr/>
          <a:lstStyle/>
          <a:p>
            <a:r>
              <a:rPr lang="en-US" sz="4000" b="1">
                <a:latin typeface="+mj-lt"/>
              </a:rPr>
              <a:t>WT11 Technical details</a:t>
            </a:r>
            <a:br>
              <a:rPr lang="en-US" sz="4000" b="1">
                <a:latin typeface="+mj-lt"/>
              </a:rPr>
            </a:br>
            <a:endParaRPr lang="en-US" sz="4000" b="1">
              <a:latin typeface="+mj-lt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C2CF80F-3929-85D4-6051-D5AF30C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64" y="3914691"/>
            <a:ext cx="8135937" cy="6111875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Measuring range: 7.6 ÷ 7.6 mV/V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Display: 6 digits; 7-segment LED - red; height - 8 mm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A/D Converter: 24 bit</a:t>
            </a:r>
          </a:p>
          <a:p>
            <a:pPr marL="300990" indent="-300990"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  <a:cs typeface="Arial"/>
              </a:rPr>
              <a:t>Excitation voltage: 4 Vdc (max 4 350 </a:t>
            </a:r>
            <a:r>
              <a:rPr lang="el-GR" sz="1800">
                <a:solidFill>
                  <a:schemeClr val="tx1"/>
                </a:solidFill>
                <a:latin typeface="+mj-lt"/>
                <a:cs typeface="Arial"/>
              </a:rPr>
              <a:t>Ω </a:t>
            </a:r>
            <a:r>
              <a:rPr lang="en-US" sz="1800">
                <a:solidFill>
                  <a:schemeClr val="tx1"/>
                </a:solidFill>
                <a:latin typeface="+mj-lt"/>
                <a:cs typeface="Arial"/>
              </a:rPr>
              <a:t>LCs)</a:t>
            </a:r>
          </a:p>
          <a:p>
            <a:pPr marL="300990" indent="-300990"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  <a:cs typeface="Arial"/>
              </a:rPr>
              <a:t>Logic input: 2 opto-isolated inputs 24 Vdc PNP (external power supply)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Serial port: 1 USB-C device + 1 RS232C and 1 RS485 with ASCII or Modbus RTU protocol or 1 Fieldbus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Temperature drift analog output: 0,002% FS/°C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+mj-lt"/>
              </a:rPr>
              <a:t>Power supply: 24 Vdc ±10% 5W</a:t>
            </a:r>
          </a:p>
          <a:p>
            <a:pPr marL="300990" indent="-300990"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rgbClr val="231F20"/>
                </a:solidFill>
                <a:latin typeface="+mj-lt"/>
                <a:cs typeface="Arial"/>
              </a:rPr>
              <a:t>2 programmable setpoints + programmable threshold behavior on outputs</a:t>
            </a:r>
          </a:p>
          <a:p>
            <a:pPr marL="300990" indent="-300990">
              <a:lnSpc>
                <a:spcPct val="200000"/>
              </a:lnSpc>
              <a:spcBef>
                <a:spcPts val="0"/>
              </a:spcBef>
            </a:pPr>
            <a:r>
              <a:rPr lang="en-US" sz="1800">
                <a:solidFill>
                  <a:srgbClr val="231F20"/>
                </a:solidFill>
                <a:latin typeface="+mj-lt"/>
                <a:cs typeface="Arial"/>
              </a:rPr>
              <a:t>Built‑in diagnostics: RS232/RS485 test, Analog output test, I/O test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450" y="10606186"/>
            <a:ext cx="3373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93D0"/>
                </a:solidFill>
              </a:rPr>
              <a:t>8 | WT Series  Presentation | May 2026 </a:t>
            </a:r>
            <a:endParaRPr lang="he-IL" sz="1400">
              <a:solidFill>
                <a:srgbClr val="0093D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625475"/>
            <a:ext cx="3392836" cy="7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8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99C789-BCD2-CD71-A91E-2B94D868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>
                <a:solidFill>
                  <a:schemeClr val="accent1"/>
                </a:solidFill>
                <a:cs typeface="Arial" panose="020B0604020202020204" pitchFamily="34" charset="0"/>
              </a:rPr>
              <a:t>General Block Diagram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DEA6FB-58B9-4987-31B6-C7297DF06753}"/>
              </a:ext>
            </a:extLst>
          </p:cNvPr>
          <p:cNvGrpSpPr/>
          <p:nvPr/>
        </p:nvGrpSpPr>
        <p:grpSpPr>
          <a:xfrm>
            <a:off x="2759628" y="2329382"/>
            <a:ext cx="12868909" cy="7847827"/>
            <a:chOff x="4655249" y="2306488"/>
            <a:chExt cx="9596372" cy="59244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C28D3F-F2B7-968E-F289-2EA412B39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6680" y="3277913"/>
              <a:ext cx="9448799" cy="4700778"/>
            </a:xfrm>
            <a:prstGeom prst="rect">
              <a:avLst/>
            </a:prstGeom>
            <a:no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5C60BC-9ACB-90BC-EB57-AA821E38F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7544" y="6880001"/>
              <a:ext cx="1079136" cy="1282025"/>
            </a:xfrm>
            <a:prstGeom prst="rect">
              <a:avLst/>
            </a:prstGeom>
          </p:spPr>
        </p:pic>
        <p:pic>
          <p:nvPicPr>
            <p:cNvPr id="1026" name="Picture 2" descr="6ES7215-1HF40-0XB0 | Siemens SIMATIC S7-1200F Series PLC CPU, Relay Output,  16-Input, Analogue Input | RS">
              <a:extLst>
                <a:ext uri="{FF2B5EF4-FFF2-40B4-BE49-F238E27FC236}">
                  <a16:creationId xmlns:a16="http://schemas.microsoft.com/office/drawing/2014/main" id="{77F409D4-7E02-C1BE-45CC-4DFDF6265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249" y="6738299"/>
              <a:ext cx="2656031" cy="149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53CA36-6703-E4C6-D52E-A83842026853}"/>
                </a:ext>
              </a:extLst>
            </p:cNvPr>
            <p:cNvSpPr txBox="1"/>
            <p:nvPr/>
          </p:nvSpPr>
          <p:spPr>
            <a:xfrm>
              <a:off x="6731671" y="5778737"/>
              <a:ext cx="1239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Field bus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EC763F-CFB8-A0BC-B03E-E748EF510DD6}"/>
                </a:ext>
              </a:extLst>
            </p:cNvPr>
            <p:cNvSpPr txBox="1"/>
            <p:nvPr/>
          </p:nvSpPr>
          <p:spPr>
            <a:xfrm>
              <a:off x="9673480" y="5792514"/>
              <a:ext cx="1239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mV/V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E9F4DF-FDDD-9E28-5935-1413D3F49020}"/>
                </a:ext>
              </a:extLst>
            </p:cNvPr>
            <p:cNvSpPr txBox="1"/>
            <p:nvPr/>
          </p:nvSpPr>
          <p:spPr>
            <a:xfrm>
              <a:off x="7900957" y="3974327"/>
              <a:ext cx="1620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Relay control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395DED-DDE0-E2C1-5FD6-AAD4542C65E7}"/>
                </a:ext>
              </a:extLst>
            </p:cNvPr>
            <p:cNvSpPr txBox="1"/>
            <p:nvPr/>
          </p:nvSpPr>
          <p:spPr>
            <a:xfrm>
              <a:off x="12631499" y="3932110"/>
              <a:ext cx="1620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Trigger </a:t>
              </a:r>
            </a:p>
          </p:txBody>
        </p:sp>
        <p:pic>
          <p:nvPicPr>
            <p:cNvPr id="1032" name="Picture 8" descr="Beltway Scales | Monitoring-Efficiency-Tools">
              <a:extLst>
                <a:ext uri="{FF2B5EF4-FFF2-40B4-BE49-F238E27FC236}">
                  <a16:creationId xmlns:a16="http://schemas.microsoft.com/office/drawing/2014/main" id="{704C5889-C0B3-370A-15EB-856E77146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211" y="2649645"/>
              <a:ext cx="2076069" cy="2076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7D07E9-724B-3360-E30B-1C817BEEA02A}"/>
                </a:ext>
              </a:extLst>
            </p:cNvPr>
            <p:cNvSpPr txBox="1"/>
            <p:nvPr/>
          </p:nvSpPr>
          <p:spPr>
            <a:xfrm>
              <a:off x="5559142" y="2306488"/>
              <a:ext cx="1620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HMI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D8A12-0A7E-0A6A-B1B1-BF7B4D9A3D4A}"/>
                </a:ext>
              </a:extLst>
            </p:cNvPr>
            <p:cNvSpPr txBox="1"/>
            <p:nvPr/>
          </p:nvSpPr>
          <p:spPr>
            <a:xfrm>
              <a:off x="10689278" y="3874580"/>
              <a:ext cx="1620122" cy="27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Silo Weighing 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87C4A-2C31-6E17-D5CC-42BEABB5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C9A2826-CDAB-45BE-B71D-374FA024515F}" type="datetime6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June 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B821D-E872-096F-E52B-8D774B835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Presentation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9A7120-CBE8-A25D-AFA1-373282AA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150619E-7342-2847-944C-5649F6F2919D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0CE0C9-305A-A446-6D06-C73452187B39}"/>
              </a:ext>
            </a:extLst>
          </p:cNvPr>
          <p:cNvGrpSpPr/>
          <p:nvPr/>
        </p:nvGrpSpPr>
        <p:grpSpPr>
          <a:xfrm>
            <a:off x="14238054" y="7635875"/>
            <a:ext cx="4783056" cy="3223224"/>
            <a:chOff x="10621560" y="8028543"/>
            <a:chExt cx="3330259" cy="2518440"/>
          </a:xfrm>
        </p:grpSpPr>
        <p:pic>
          <p:nvPicPr>
            <p:cNvPr id="1028" name="Picture 4" descr="Siemens solutions by Axis Controls.">
              <a:extLst>
                <a:ext uri="{FF2B5EF4-FFF2-40B4-BE49-F238E27FC236}">
                  <a16:creationId xmlns:a16="http://schemas.microsoft.com/office/drawing/2014/main" id="{95DC8688-3595-9476-50B3-71C2C0A8D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6987" y="8397875"/>
              <a:ext cx="3274832" cy="2149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99F167-3CFF-9C3F-AED1-BD4D9F6853BD}"/>
                </a:ext>
              </a:extLst>
            </p:cNvPr>
            <p:cNvSpPr txBox="1"/>
            <p:nvPr/>
          </p:nvSpPr>
          <p:spPr>
            <a:xfrm>
              <a:off x="10621560" y="8028543"/>
              <a:ext cx="1446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Cabinet</a:t>
              </a:r>
            </a:p>
          </p:txBody>
        </p:sp>
      </p:grpSp>
      <p:pic>
        <p:nvPicPr>
          <p:cNvPr id="19" name="Picture 2" descr="Automat 50 Hz Silo Weighing System, For Industrial, 1 Ton at ₹ 95000 in Pune">
            <a:extLst>
              <a:ext uri="{FF2B5EF4-FFF2-40B4-BE49-F238E27FC236}">
                <a16:creationId xmlns:a16="http://schemas.microsoft.com/office/drawing/2014/main" id="{5BACDFDD-716B-02C8-3056-A34AB2B4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370" y="100556"/>
            <a:ext cx="3896003" cy="422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7373F1-EFA2-5EF7-2138-73236A45A1BD}"/>
              </a:ext>
            </a:extLst>
          </p:cNvPr>
          <p:cNvSpPr/>
          <p:nvPr/>
        </p:nvSpPr>
        <p:spPr>
          <a:xfrm>
            <a:off x="13194032" y="3616186"/>
            <a:ext cx="1044022" cy="7903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 descr="VPG Sensortronics 65023SS, Stainless Steel Single-Ended Beam Load Cell">
            <a:extLst>
              <a:ext uri="{FF2B5EF4-FFF2-40B4-BE49-F238E27FC236}">
                <a16:creationId xmlns:a16="http://schemas.microsoft.com/office/drawing/2014/main" id="{EBA55A48-D3B2-488C-9E0D-102CA827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110" y="6686330"/>
            <a:ext cx="1843644" cy="164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297CC96-15BA-5A2C-6B77-756EFDC0D194}"/>
              </a:ext>
            </a:extLst>
          </p:cNvPr>
          <p:cNvSpPr/>
          <p:nvPr/>
        </p:nvSpPr>
        <p:spPr>
          <a:xfrm>
            <a:off x="1367821" y="10804063"/>
            <a:ext cx="4847977" cy="415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5D4831-0F1F-01C6-4AF4-14EEB732942A}"/>
              </a:ext>
            </a:extLst>
          </p:cNvPr>
          <p:cNvSpPr/>
          <p:nvPr/>
        </p:nvSpPr>
        <p:spPr>
          <a:xfrm>
            <a:off x="679450" y="10606186"/>
            <a:ext cx="345158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93D0"/>
                </a:solidFill>
              </a:rPr>
              <a:t>9 | WT Series  Presentation | May 2026 </a:t>
            </a:r>
            <a:endParaRPr lang="he-IL" sz="1400" dirty="0">
              <a:solidFill>
                <a:srgbClr val="0093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7151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VP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2D0"/>
      </a:accent1>
      <a:accent2>
        <a:srgbClr val="48BEAA"/>
      </a:accent2>
      <a:accent3>
        <a:srgbClr val="F05422"/>
      </a:accent3>
      <a:accent4>
        <a:srgbClr val="F58326"/>
      </a:accent4>
      <a:accent5>
        <a:srgbClr val="4BACC6"/>
      </a:accent5>
      <a:accent6>
        <a:srgbClr val="F79646"/>
      </a:accent6>
      <a:hlink>
        <a:srgbClr val="0092D0"/>
      </a:hlink>
      <a:folHlink>
        <a:srgbClr val="F58326"/>
      </a:folHlink>
    </a:clrScheme>
    <a:fontScheme name="התאמה אישית 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b45055-a862-48fb-bfdc-25322c6891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714AF256E01448B35AFF89EAC03E05" ma:contentTypeVersion="5" ma:contentTypeDescription="Create a new document." ma:contentTypeScope="" ma:versionID="ffaa90a57682b6e2e94a34b4efec1edd">
  <xsd:schema xmlns:xsd="http://www.w3.org/2001/XMLSchema" xmlns:xs="http://www.w3.org/2001/XMLSchema" xmlns:p="http://schemas.microsoft.com/office/2006/metadata/properties" xmlns:ns3="4cb45055-a862-48fb-bfdc-25322c6891f6" targetNamespace="http://schemas.microsoft.com/office/2006/metadata/properties" ma:root="true" ma:fieldsID="661e5fbdbe93b19c77346da628b0a43f" ns3:_="">
    <xsd:import namespace="4cb45055-a862-48fb-bfdc-25322c6891f6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45055-a862-48fb-bfdc-25322c6891f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EA4DFE-E6C7-42C2-B99F-8C411D8828E5}">
  <ds:schemaRefs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4cb45055-a862-48fb-bfdc-25322c6891f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4B7C34D-6CDF-4EF8-943A-90C236BA1454}">
  <ds:schemaRefs>
    <ds:schemaRef ds:uri="4cb45055-a862-48fb-bfdc-25322c6891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225AE7E-2220-4D85-A549-E509DA998D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4039</Words>
  <Application>Microsoft Office PowerPoint</Application>
  <PresentationFormat>Custom</PresentationFormat>
  <Paragraphs>681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System Font Regular</vt:lpstr>
      <vt:lpstr>Arial</vt:lpstr>
      <vt:lpstr>Calibri</vt:lpstr>
      <vt:lpstr>Microsoft Sans Serif</vt:lpstr>
      <vt:lpstr>Symbol</vt:lpstr>
      <vt:lpstr>Wingdings</vt:lpstr>
      <vt:lpstr>Custom Design</vt:lpstr>
      <vt:lpstr>PowerPoint Presentation</vt:lpstr>
      <vt:lpstr>Introducing the WT Series –  Weight Transmitters</vt:lpstr>
      <vt:lpstr>WT Product Range</vt:lpstr>
      <vt:lpstr>PowerPoint Presentation</vt:lpstr>
      <vt:lpstr>Key benefits</vt:lpstr>
      <vt:lpstr>WT11 Weight Transmitter  </vt:lpstr>
      <vt:lpstr>WT11 Key applications </vt:lpstr>
      <vt:lpstr>WT11 Technical details </vt:lpstr>
      <vt:lpstr>General Block Diagram</vt:lpstr>
      <vt:lpstr>WT14 Weight Transmitter  </vt:lpstr>
      <vt:lpstr>WT14 Key applications </vt:lpstr>
      <vt:lpstr>WT14 Application example </vt:lpstr>
      <vt:lpstr>WT14 Technical details </vt:lpstr>
      <vt:lpstr>WT05 Weight Transmitter</vt:lpstr>
      <vt:lpstr>WT05 Technical details </vt:lpstr>
      <vt:lpstr>WT68 Weight Transmitter</vt:lpstr>
      <vt:lpstr>WT68 Technical details </vt:lpstr>
      <vt:lpstr>WT05/WT68 Application example </vt:lpstr>
      <vt:lpstr>WT05/WT68 Application example </vt:lpstr>
      <vt:lpstr>WT70 Weight Transmitter</vt:lpstr>
      <vt:lpstr>WT70 Technical details </vt:lpstr>
      <vt:lpstr>WT70 Application example </vt:lpstr>
      <vt:lpstr>WT15 Weight Transmitter</vt:lpstr>
      <vt:lpstr>WT15 Technical details </vt:lpstr>
      <vt:lpstr>WT15 Application example </vt:lpstr>
      <vt:lpstr>WT15 Key applications </vt:lpstr>
      <vt:lpstr>Application ↔ WT Product Matrix </vt:lpstr>
      <vt:lpstr>Comparative matrix – Part 1</vt:lpstr>
      <vt:lpstr>Comparative matrix – Part 2</vt:lpstr>
      <vt:lpstr>VTW Connect</vt:lpstr>
      <vt:lpstr>Summary</vt:lpstr>
      <vt:lpstr> Learn more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headline here, we can use two colors for text</dc:title>
  <dc:creator>Tamar, Iliana</dc:creator>
  <cp:lastModifiedBy>Tamar, Iliana</cp:lastModifiedBy>
  <cp:revision>21</cp:revision>
  <dcterms:created xsi:type="dcterms:W3CDTF">2022-07-10T06:32:26Z</dcterms:created>
  <dcterms:modified xsi:type="dcterms:W3CDTF">2026-06-14T11:36:45Z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2022-07-06T00:00:00Z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2022-07-10T00:00:00Z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0x01010068714AF256E01448B35AFF89EAC03E05</vt:lpwstr>
  </property>
</Properties>
</file>